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56" r:id="rId2"/>
    <p:sldId id="313" r:id="rId3"/>
    <p:sldId id="314" r:id="rId4"/>
    <p:sldId id="903" r:id="rId5"/>
    <p:sldId id="541" r:id="rId6"/>
    <p:sldId id="895" r:id="rId7"/>
    <p:sldId id="933" r:id="rId8"/>
    <p:sldId id="631" r:id="rId9"/>
    <p:sldId id="664" r:id="rId10"/>
    <p:sldId id="665" r:id="rId11"/>
    <p:sldId id="666" r:id="rId12"/>
    <p:sldId id="604" r:id="rId13"/>
    <p:sldId id="751" r:id="rId14"/>
    <p:sldId id="679" r:id="rId15"/>
    <p:sldId id="599" r:id="rId16"/>
    <p:sldId id="934" r:id="rId17"/>
    <p:sldId id="707" r:id="rId18"/>
    <p:sldId id="708" r:id="rId19"/>
    <p:sldId id="632" r:id="rId20"/>
    <p:sldId id="688" r:id="rId21"/>
    <p:sldId id="689" r:id="rId22"/>
    <p:sldId id="550" r:id="rId23"/>
    <p:sldId id="693" r:id="rId24"/>
    <p:sldId id="555" r:id="rId25"/>
    <p:sldId id="556" r:id="rId26"/>
    <p:sldId id="557" r:id="rId27"/>
    <p:sldId id="633" r:id="rId28"/>
    <p:sldId id="699" r:id="rId29"/>
    <p:sldId id="700" r:id="rId30"/>
    <p:sldId id="594" r:id="rId31"/>
    <p:sldId id="596" r:id="rId32"/>
    <p:sldId id="595" r:id="rId33"/>
    <p:sldId id="597" r:id="rId34"/>
    <p:sldId id="602" r:id="rId35"/>
    <p:sldId id="935" r:id="rId36"/>
    <p:sldId id="634" r:id="rId37"/>
    <p:sldId id="697" r:id="rId38"/>
    <p:sldId id="698" r:id="rId39"/>
    <p:sldId id="722" r:id="rId40"/>
    <p:sldId id="936" r:id="rId41"/>
    <p:sldId id="937" r:id="rId42"/>
    <p:sldId id="938" r:id="rId43"/>
    <p:sldId id="939" r:id="rId44"/>
    <p:sldId id="717" r:id="rId45"/>
    <p:sldId id="720" r:id="rId46"/>
    <p:sldId id="719" r:id="rId47"/>
    <p:sldId id="755" r:id="rId48"/>
    <p:sldId id="757" r:id="rId49"/>
    <p:sldId id="759" r:id="rId50"/>
    <p:sldId id="760" r:id="rId51"/>
    <p:sldId id="761" r:id="rId52"/>
    <p:sldId id="776" r:id="rId53"/>
    <p:sldId id="772" r:id="rId54"/>
    <p:sldId id="774" r:id="rId55"/>
    <p:sldId id="777" r:id="rId56"/>
    <p:sldId id="778" r:id="rId57"/>
    <p:sldId id="783" r:id="rId58"/>
    <p:sldId id="784" r:id="rId59"/>
    <p:sldId id="785" r:id="rId60"/>
    <p:sldId id="682" r:id="rId61"/>
    <p:sldId id="787" r:id="rId62"/>
    <p:sldId id="789" r:id="rId63"/>
    <p:sldId id="940" r:id="rId64"/>
    <p:sldId id="941" r:id="rId65"/>
    <p:sldId id="942" r:id="rId66"/>
    <p:sldId id="792" r:id="rId67"/>
    <p:sldId id="906" r:id="rId68"/>
    <p:sldId id="943" r:id="rId69"/>
    <p:sldId id="944" r:id="rId70"/>
    <p:sldId id="945" r:id="rId71"/>
    <p:sldId id="797" r:id="rId72"/>
    <p:sldId id="686" r:id="rId73"/>
    <p:sldId id="685" r:id="rId74"/>
    <p:sldId id="801" r:id="rId75"/>
    <p:sldId id="804" r:id="rId76"/>
    <p:sldId id="928" r:id="rId77"/>
    <p:sldId id="274" r:id="rId78"/>
    <p:sldId id="298" r:id="rId79"/>
    <p:sldId id="29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2" autoAdjust="0"/>
    <p:restoredTop sz="94660"/>
  </p:normalViewPr>
  <p:slideViewPr>
    <p:cSldViewPr>
      <p:cViewPr varScale="1">
        <p:scale>
          <a:sx n="53" d="100"/>
          <a:sy n="53" d="100"/>
        </p:scale>
        <p:origin x="60" y="2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E8EF-7E1D-4CC2-BD9F-B1936C0AC818}" type="datetimeFigureOut">
              <a:rPr lang="en-US" smtClean="0"/>
              <a:pPr/>
              <a:t>4/20/2026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8796-915B-4F4F-972A-93A5DBC2787E}" type="slidenum">
              <a:rPr lang="en-US" smtClean="0"/>
              <a:pPr/>
              <a:t>‹#›</a:t>
            </a:fld>
            <a:endParaRPr lang="en-US"/>
          </a:p>
        </p:txBody>
      </p:sp>
    </p:spTree>
    <p:extLst>
      <p:ext uri="{BB962C8B-B14F-4D97-AF65-F5344CB8AC3E}">
        <p14:creationId xmlns:p14="http://schemas.microsoft.com/office/powerpoint/2010/main" val="171901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068796-915B-4F4F-972A-93A5DBC2787E}" type="slidenum">
              <a:rPr lang="en-US" smtClean="0"/>
              <a:pPr/>
              <a:t>13</a:t>
            </a:fld>
            <a:endParaRPr lang="en-US"/>
          </a:p>
        </p:txBody>
      </p:sp>
    </p:spTree>
    <p:extLst>
      <p:ext uri="{BB962C8B-B14F-4D97-AF65-F5344CB8AC3E}">
        <p14:creationId xmlns:p14="http://schemas.microsoft.com/office/powerpoint/2010/main" val="193443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68796-915B-4F4F-972A-93A5DBC2787E}" type="slidenum">
              <a:rPr lang="en-US" smtClean="0"/>
              <a:pPr/>
              <a:t>73</a:t>
            </a:fld>
            <a:endParaRPr lang="en-US"/>
          </a:p>
        </p:txBody>
      </p:sp>
    </p:spTree>
    <p:extLst>
      <p:ext uri="{BB962C8B-B14F-4D97-AF65-F5344CB8AC3E}">
        <p14:creationId xmlns:p14="http://schemas.microsoft.com/office/powerpoint/2010/main" val="21762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A57E976-8075-4937-B12C-3CC32E54B4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4/20/2026</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7E976-8075-4937-B12C-3CC32E54B430}" type="datetimeFigureOut">
              <a:rPr lang="en-US" smtClean="0"/>
              <a:pPr/>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7E976-8075-4937-B12C-3CC32E54B430}"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7E976-8075-4937-B12C-3CC32E54B430}" type="datetimeFigureOut">
              <a:rPr lang="en-US" smtClean="0"/>
              <a:pPr/>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7E976-8075-4937-B12C-3CC32E54B430}" type="datetimeFigureOut">
              <a:rPr lang="en-US" smtClean="0"/>
              <a:pPr/>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E976-8075-4937-B12C-3CC32E54B430}" type="datetimeFigureOut">
              <a:rPr lang="en-US" smtClean="0"/>
              <a:pPr/>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7E976-8075-4937-B12C-3CC32E54B430}" type="datetimeFigureOut">
              <a:rPr lang="en-US" smtClean="0"/>
              <a:pPr/>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8A57E976-8075-4937-B12C-3CC32E54B430}" type="datetimeFigureOut">
              <a:rPr lang="en-US" smtClean="0"/>
              <a:pPr/>
              <a:t>4/20/2026</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DF7B3FC0-58E1-4035-BA6F-4BC11C556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57E976-8075-4937-B12C-3CC32E54B430}" type="datetimeFigureOut">
              <a:rPr lang="en-US" smtClean="0"/>
              <a:pPr/>
              <a:t>4/20/2026</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F7B3FC0-58E1-4035-BA6F-4BC11C556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4500</a:t>
            </a:r>
          </a:p>
        </p:txBody>
      </p:sp>
      <p:sp>
        <p:nvSpPr>
          <p:cNvPr id="3" name="Subtitle 2"/>
          <p:cNvSpPr>
            <a:spLocks noGrp="1"/>
          </p:cNvSpPr>
          <p:nvPr>
            <p:ph type="subTitle" idx="1"/>
          </p:nvPr>
        </p:nvSpPr>
        <p:spPr/>
        <p:txBody>
          <a:bodyPr/>
          <a:lstStyle/>
          <a:p>
            <a:r>
              <a:rPr lang="en-US" dirty="0"/>
              <a:t>Week 15 - Friday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Mergesort</a:t>
            </a:r>
            <a:r>
              <a:rPr lang="en-US" dirty="0"/>
              <a:t> algorithm</a:t>
            </a:r>
          </a:p>
        </p:txBody>
      </p:sp>
      <p:sp>
        <p:nvSpPr>
          <p:cNvPr id="3" name="Content Placeholder 2"/>
          <p:cNvSpPr>
            <a:spLocks noGrp="1"/>
          </p:cNvSpPr>
          <p:nvPr>
            <p:ph idx="1"/>
          </p:nvPr>
        </p:nvSpPr>
        <p:spPr/>
        <p:txBody>
          <a:bodyPr/>
          <a:lstStyle/>
          <a:p>
            <a:r>
              <a:rPr lang="en-US" dirty="0"/>
              <a:t>If there are two elements in the array or fewer then</a:t>
            </a:r>
          </a:p>
          <a:p>
            <a:pPr lvl="1"/>
            <a:r>
              <a:rPr lang="en-US" dirty="0"/>
              <a:t>Make sure they're in order</a:t>
            </a:r>
          </a:p>
          <a:p>
            <a:r>
              <a:rPr lang="en-US" dirty="0"/>
              <a:t>Else</a:t>
            </a:r>
          </a:p>
          <a:p>
            <a:pPr lvl="1"/>
            <a:r>
              <a:rPr lang="en-US" dirty="0"/>
              <a:t>Divide list into two halves</a:t>
            </a:r>
          </a:p>
          <a:p>
            <a:pPr lvl="1"/>
            <a:r>
              <a:rPr lang="en-US" dirty="0"/>
              <a:t>Recursively merge sort the two halves</a:t>
            </a:r>
          </a:p>
          <a:p>
            <a:pPr lvl="1"/>
            <a:r>
              <a:rPr lang="en-US" dirty="0"/>
              <a:t>Merge the two sorted halves together into the final list</a:t>
            </a:r>
          </a:p>
        </p:txBody>
      </p:sp>
    </p:spTree>
    <p:extLst>
      <p:ext uri="{BB962C8B-B14F-4D97-AF65-F5344CB8AC3E}">
        <p14:creationId xmlns:p14="http://schemas.microsoft.com/office/powerpoint/2010/main" val="229218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for </a:t>
            </a:r>
            <a:r>
              <a:rPr lang="en-US" dirty="0" err="1"/>
              <a:t>mergesort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algorithm is simple, but recursive</a:t>
                </a:r>
              </a:p>
              <a:p>
                <a:r>
                  <a:rPr lang="en-US" dirty="0"/>
                  <a:t>We'll use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to describe the total running time recursively</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 ≤2</m:t>
                    </m:r>
                  </m:oMath>
                </a14:m>
                <a:endParaRPr lang="en-US" b="0" dirty="0">
                  <a:ea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&gt;2</m:t>
                    </m:r>
                  </m:oMath>
                </a14:m>
                <a:endParaRPr lang="en-US" dirty="0"/>
              </a:p>
              <a:p>
                <a:r>
                  <a:rPr lang="en-US" dirty="0"/>
                  <a:t>Is it really the same constant </a:t>
                </a:r>
                <a14:m>
                  <m:oMath xmlns:m="http://schemas.openxmlformats.org/officeDocument/2006/math">
                    <m:r>
                      <a:rPr lang="en-US" i="1" dirty="0" smtClean="0">
                        <a:latin typeface="Cambria Math" panose="02040503050406030204" pitchFamily="18" charset="0"/>
                      </a:rPr>
                      <m:t>𝑐</m:t>
                    </m:r>
                  </m:oMath>
                </a14:m>
                <a:r>
                  <a:rPr lang="en-US" dirty="0"/>
                  <a:t> for both?</a:t>
                </a:r>
              </a:p>
              <a:p>
                <a:pPr lvl="1"/>
                <a:r>
                  <a:rPr lang="en-US" dirty="0"/>
                  <a:t>No, but it's an inequality, so we just take the bigger one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38428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stCxn id="4" idx="3"/>
            <a:endCxn id="5" idx="0"/>
          </p:cNvCxnSpPr>
          <p:nvPr/>
        </p:nvCxnSpPr>
        <p:spPr>
          <a:xfrm flipH="1">
            <a:off x="2324100" y="2761690"/>
            <a:ext cx="819711" cy="591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5"/>
            <a:endCxn id="6" idx="0"/>
          </p:cNvCxnSpPr>
          <p:nvPr/>
        </p:nvCxnSpPr>
        <p:spPr>
          <a:xfrm>
            <a:off x="3790389" y="2761690"/>
            <a:ext cx="743511" cy="591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3"/>
            <a:endCxn id="9" idx="0"/>
          </p:cNvCxnSpPr>
          <p:nvPr/>
        </p:nvCxnSpPr>
        <p:spPr>
          <a:xfrm flipH="1">
            <a:off x="1714500" y="4133290"/>
            <a:ext cx="286311" cy="7069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a:endCxn id="5" idx="5"/>
          </p:cNvCxnSpPr>
          <p:nvPr/>
        </p:nvCxnSpPr>
        <p:spPr>
          <a:xfrm flipH="1" flipV="1">
            <a:off x="2647389" y="4133290"/>
            <a:ext cx="286311" cy="7069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10" idx="0"/>
          </p:cNvCxnSpPr>
          <p:nvPr/>
        </p:nvCxnSpPr>
        <p:spPr>
          <a:xfrm flipH="1">
            <a:off x="4000500" y="4133290"/>
            <a:ext cx="210111" cy="7069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5"/>
            <a:endCxn id="8" idx="0"/>
          </p:cNvCxnSpPr>
          <p:nvPr/>
        </p:nvCxnSpPr>
        <p:spPr>
          <a:xfrm>
            <a:off x="4857189" y="4133290"/>
            <a:ext cx="286311" cy="7069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9" idx="3"/>
          </p:cNvCxnSpPr>
          <p:nvPr/>
        </p:nvCxnSpPr>
        <p:spPr>
          <a:xfrm flipV="1">
            <a:off x="1028700" y="5620713"/>
            <a:ext cx="362511" cy="1008688"/>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7" idx="3"/>
          </p:cNvCxnSpPr>
          <p:nvPr/>
        </p:nvCxnSpPr>
        <p:spPr>
          <a:xfrm flipV="1">
            <a:off x="2354144" y="5620713"/>
            <a:ext cx="256266" cy="979442"/>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0" idx="3"/>
          </p:cNvCxnSpPr>
          <p:nvPr/>
        </p:nvCxnSpPr>
        <p:spPr>
          <a:xfrm flipV="1">
            <a:off x="3467100" y="5620713"/>
            <a:ext cx="210111" cy="979442"/>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8" idx="3"/>
          </p:cNvCxnSpPr>
          <p:nvPr/>
        </p:nvCxnSpPr>
        <p:spPr>
          <a:xfrm flipV="1">
            <a:off x="4648200" y="5620713"/>
            <a:ext cx="172011" cy="979442"/>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9" idx="5"/>
          </p:cNvCxnSpPr>
          <p:nvPr/>
        </p:nvCxnSpPr>
        <p:spPr>
          <a:xfrm flipH="1" flipV="1">
            <a:off x="2037788" y="5620713"/>
            <a:ext cx="122918" cy="979442"/>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7" idx="5"/>
          </p:cNvCxnSpPr>
          <p:nvPr/>
        </p:nvCxnSpPr>
        <p:spPr>
          <a:xfrm flipH="1" flipV="1">
            <a:off x="3256988" y="5620713"/>
            <a:ext cx="92148" cy="979442"/>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0" idx="5"/>
          </p:cNvCxnSpPr>
          <p:nvPr/>
        </p:nvCxnSpPr>
        <p:spPr>
          <a:xfrm flipH="1" flipV="1">
            <a:off x="4323788" y="5620713"/>
            <a:ext cx="172012" cy="1008688"/>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8" idx="5"/>
          </p:cNvCxnSpPr>
          <p:nvPr/>
        </p:nvCxnSpPr>
        <p:spPr>
          <a:xfrm flipH="1" flipV="1">
            <a:off x="5466788" y="5620713"/>
            <a:ext cx="248212" cy="1008688"/>
          </a:xfrm>
          <a:prstGeom prst="line">
            <a:avLst/>
          </a:prstGeom>
          <a:ln w="38100">
            <a:gradFill>
              <a:gsLst>
                <a:gs pos="0">
                  <a:schemeClr val="tx2">
                    <a:alpha val="0"/>
                  </a:schemeClr>
                </a:gs>
                <a:gs pos="100000">
                  <a:schemeClr val="tx2"/>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Intuition about </a:t>
            </a:r>
            <a:r>
              <a:rPr lang="en-US" dirty="0" err="1"/>
              <a:t>mergesort</a:t>
            </a:r>
            <a:r>
              <a:rPr lang="en-US" dirty="0"/>
              <a:t> recursion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23987" y="1775192"/>
                <a:ext cx="5810813" cy="4625609"/>
              </a:xfrm>
            </p:spPr>
            <p:txBody>
              <a:bodyPr>
                <a:normAutofit/>
              </a:bodyPr>
              <a:lstStyle/>
              <a:p>
                <a:r>
                  <a:rPr lang="en-US" dirty="0"/>
                  <a:t>Each time, the recursion cuts the work in half while doubling the number of problems</a:t>
                </a:r>
              </a:p>
              <a:p>
                <a:pPr lvl="1"/>
                <a:r>
                  <a:rPr lang="en-US" dirty="0"/>
                  <a:t>The total work at each level is thus always </a:t>
                </a:r>
                <a14:m>
                  <m:oMath xmlns:m="http://schemas.openxmlformats.org/officeDocument/2006/math">
                    <m:r>
                      <a:rPr lang="en-US" i="1" dirty="0" smtClean="0">
                        <a:latin typeface="Cambria Math" panose="02040503050406030204" pitchFamily="18" charset="0"/>
                      </a:rPr>
                      <m:t>𝑐𝑛</m:t>
                    </m:r>
                  </m:oMath>
                </a14:m>
                <a:endParaRPr lang="en-US" i="1" dirty="0"/>
              </a:p>
              <a:p>
                <a:r>
                  <a:rPr lang="en-US" dirty="0"/>
                  <a:t>To go from </a:t>
                </a:r>
                <a14:m>
                  <m:oMath xmlns:m="http://schemas.openxmlformats.org/officeDocument/2006/math">
                    <m:r>
                      <a:rPr lang="en-US" i="1" dirty="0" smtClean="0">
                        <a:latin typeface="Cambria Math" panose="02040503050406030204" pitchFamily="18" charset="0"/>
                      </a:rPr>
                      <m:t>𝑛</m:t>
                    </m:r>
                  </m:oMath>
                </a14:m>
                <a:r>
                  <a:rPr lang="en-US" dirty="0"/>
                  <a:t> to </a:t>
                </a:r>
                <a14:m>
                  <m:oMath xmlns:m="http://schemas.openxmlformats.org/officeDocument/2006/math">
                    <m:r>
                      <a:rPr lang="en-US" i="1" dirty="0" smtClean="0">
                        <a:latin typeface="Cambria Math" panose="02040503050406030204" pitchFamily="18" charset="0"/>
                      </a:rPr>
                      <m:t>2</m:t>
                    </m:r>
                  </m:oMath>
                </a14:m>
                <a:r>
                  <a:rPr lang="en-US" dirty="0"/>
                  <a:t>, we have to cut the size in half </a:t>
                </a:r>
                <a14:m>
                  <m:oMath xmlns:m="http://schemas.openxmlformats.org/officeDocument/2006/math">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sty m:val="p"/>
                          </m:rPr>
                          <a:rPr lang="en-US" i="0" dirty="0" smtClean="0">
                            <a:latin typeface="Cambria Math" panose="02040503050406030204" pitchFamily="18" charset="0"/>
                          </a:rPr>
                          <m:t>log</m:t>
                        </m:r>
                      </m:e>
                      <m:sub>
                        <m:r>
                          <a:rPr lang="en-US" b="0" i="1" dirty="0" smtClean="0">
                            <a:latin typeface="Cambria Math" panose="02040503050406030204" pitchFamily="18" charset="0"/>
                          </a:rPr>
                          <m:t>2</m:t>
                        </m:r>
                      </m:sub>
                    </m:sSub>
                    <m:r>
                      <a:rPr lang="en-US" i="1" dirty="0">
                        <a:latin typeface="Cambria Math" panose="02040503050406030204" pitchFamily="18" charset="0"/>
                      </a:rPr>
                      <m:t> </m:t>
                    </m:r>
                    <m:r>
                      <a:rPr lang="en-US" i="1" dirty="0">
                        <a:latin typeface="Cambria Math" panose="02040503050406030204" pitchFamily="18" charset="0"/>
                      </a:rPr>
                      <m:t>𝑛</m:t>
                    </m:r>
                    <m:r>
                      <a:rPr lang="en-US" i="1" dirty="0">
                        <a:latin typeface="Cambria Math" panose="02040503050406030204" pitchFamily="18" charset="0"/>
                      </a:rPr>
                      <m:t>) – 1</m:t>
                    </m:r>
                  </m:oMath>
                </a14:m>
                <a:r>
                  <a:rPr lang="en-US" dirty="0"/>
                  <a:t> times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23987" y="1775192"/>
                <a:ext cx="5810813" cy="4625609"/>
              </a:xfrm>
              <a:blipFill>
                <a:blip r:embed="rId2"/>
                <a:stretch>
                  <a:fillRect l="-105" t="-659" r="-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p:cNvSpPr/>
              <p:nvPr/>
            </p:nvSpPr>
            <p:spPr>
              <a:xfrm>
                <a:off x="3009899" y="1981200"/>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𝑐𝑛</m:t>
                      </m:r>
                    </m:oMath>
                  </m:oMathPara>
                </a14:m>
                <a:endParaRPr lang="en-US" sz="2000" i="1" dirty="0"/>
              </a:p>
            </p:txBody>
          </p:sp>
        </mc:Choice>
        <mc:Fallback xmlns="">
          <p:sp>
            <p:nvSpPr>
              <p:cNvPr id="4" name="Oval 3"/>
              <p:cNvSpPr>
                <a:spLocks noRot="1" noChangeAspect="1" noMove="1" noResize="1" noEditPoints="1" noAdjustHandles="1" noChangeArrowheads="1" noChangeShapeType="1" noTextEdit="1"/>
              </p:cNvSpPr>
              <p:nvPr/>
            </p:nvSpPr>
            <p:spPr>
              <a:xfrm>
                <a:off x="3009899" y="1981200"/>
                <a:ext cx="914400" cy="914400"/>
              </a:xfrm>
              <a:prstGeom prst="ellipse">
                <a:avLst/>
              </a:prstGeom>
              <a:blipFill>
                <a:blip r:embed="rId3"/>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1866899" y="3352800"/>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𝑐𝑛</m:t>
                          </m:r>
                        </m:num>
                        <m:den>
                          <m:r>
                            <a:rPr lang="en-US" sz="2000" i="1" dirty="0">
                              <a:latin typeface="Cambria Math" panose="02040503050406030204" pitchFamily="18" charset="0"/>
                            </a:rPr>
                            <m:t>2</m:t>
                          </m:r>
                        </m:den>
                      </m:f>
                    </m:oMath>
                  </m:oMathPara>
                </a14:m>
                <a:endParaRPr lang="en-US" sz="2000" i="1" dirty="0"/>
              </a:p>
            </p:txBody>
          </p:sp>
        </mc:Choice>
        <mc:Fallback xmlns="">
          <p:sp>
            <p:nvSpPr>
              <p:cNvPr id="5" name="Oval 4"/>
              <p:cNvSpPr>
                <a:spLocks noRot="1" noChangeAspect="1" noMove="1" noResize="1" noEditPoints="1" noAdjustHandles="1" noChangeArrowheads="1" noChangeShapeType="1" noTextEdit="1"/>
              </p:cNvSpPr>
              <p:nvPr/>
            </p:nvSpPr>
            <p:spPr>
              <a:xfrm>
                <a:off x="1866899" y="3352800"/>
                <a:ext cx="914400" cy="914400"/>
              </a:xfrm>
              <a:prstGeom prst="ellipse">
                <a:avLst/>
              </a:prstGeom>
              <a:blipFill>
                <a:blip r:embed="rId4"/>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076699" y="3352800"/>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𝑐𝑛</m:t>
                          </m:r>
                        </m:num>
                        <m:den>
                          <m:r>
                            <a:rPr lang="en-US" sz="2000" i="1" dirty="0">
                              <a:latin typeface="Cambria Math" panose="02040503050406030204" pitchFamily="18" charset="0"/>
                            </a:rPr>
                            <m:t>2</m:t>
                          </m:r>
                        </m:den>
                      </m:f>
                    </m:oMath>
                  </m:oMathPara>
                </a14:m>
                <a:endParaRPr lang="en-US" sz="2000" i="1" dirty="0"/>
              </a:p>
            </p:txBody>
          </p:sp>
        </mc:Choice>
        <mc:Fallback xmlns="">
          <p:sp>
            <p:nvSpPr>
              <p:cNvPr id="6" name="Oval 5"/>
              <p:cNvSpPr>
                <a:spLocks noRot="1" noChangeAspect="1" noMove="1" noResize="1" noEditPoints="1" noAdjustHandles="1" noChangeArrowheads="1" noChangeShapeType="1" noTextEdit="1"/>
              </p:cNvSpPr>
              <p:nvPr/>
            </p:nvSpPr>
            <p:spPr>
              <a:xfrm>
                <a:off x="4076699" y="3352800"/>
                <a:ext cx="914400" cy="914400"/>
              </a:xfrm>
              <a:prstGeom prst="ellipse">
                <a:avLst/>
              </a:prstGeom>
              <a:blipFill>
                <a:blip r:embed="rId5"/>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2476499" y="4840224"/>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𝑐𝑛</m:t>
                          </m:r>
                        </m:num>
                        <m:den>
                          <m:r>
                            <a:rPr lang="en-US" sz="2000" i="1" dirty="0">
                              <a:latin typeface="Cambria Math" panose="02040503050406030204" pitchFamily="18" charset="0"/>
                            </a:rPr>
                            <m:t>4</m:t>
                          </m:r>
                        </m:den>
                      </m:f>
                    </m:oMath>
                  </m:oMathPara>
                </a14:m>
                <a:endParaRPr lang="en-US" sz="2000" i="1" dirty="0"/>
              </a:p>
            </p:txBody>
          </p:sp>
        </mc:Choice>
        <mc:Fallback xmlns="">
          <p:sp>
            <p:nvSpPr>
              <p:cNvPr id="7" name="Oval 6"/>
              <p:cNvSpPr>
                <a:spLocks noRot="1" noChangeAspect="1" noMove="1" noResize="1" noEditPoints="1" noAdjustHandles="1" noChangeArrowheads="1" noChangeShapeType="1" noTextEdit="1"/>
              </p:cNvSpPr>
              <p:nvPr/>
            </p:nvSpPr>
            <p:spPr>
              <a:xfrm>
                <a:off x="2476499" y="4840224"/>
                <a:ext cx="914400" cy="914400"/>
              </a:xfrm>
              <a:prstGeom prst="ellipse">
                <a:avLst/>
              </a:prstGeom>
              <a:blipFill>
                <a:blip r:embed="rId6"/>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4686299" y="4840224"/>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𝑐𝑛</m:t>
                          </m:r>
                        </m:num>
                        <m:den>
                          <m:r>
                            <a:rPr lang="en-US" sz="2000" i="1" dirty="0">
                              <a:latin typeface="Cambria Math" panose="02040503050406030204" pitchFamily="18" charset="0"/>
                            </a:rPr>
                            <m:t>4</m:t>
                          </m:r>
                        </m:den>
                      </m:f>
                    </m:oMath>
                  </m:oMathPara>
                </a14:m>
                <a:endParaRPr lang="en-US" sz="2000" i="1" dirty="0"/>
              </a:p>
            </p:txBody>
          </p:sp>
        </mc:Choice>
        <mc:Fallback xmlns="">
          <p:sp>
            <p:nvSpPr>
              <p:cNvPr id="8" name="Oval 7"/>
              <p:cNvSpPr>
                <a:spLocks noRot="1" noChangeAspect="1" noMove="1" noResize="1" noEditPoints="1" noAdjustHandles="1" noChangeArrowheads="1" noChangeShapeType="1" noTextEdit="1"/>
              </p:cNvSpPr>
              <p:nvPr/>
            </p:nvSpPr>
            <p:spPr>
              <a:xfrm>
                <a:off x="4686299" y="4840224"/>
                <a:ext cx="914400" cy="914400"/>
              </a:xfrm>
              <a:prstGeom prst="ellipse">
                <a:avLst/>
              </a:prstGeom>
              <a:blipFill>
                <a:blip r:embed="rId7"/>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1257299" y="4840224"/>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𝑐𝑛</m:t>
                          </m:r>
                        </m:num>
                        <m:den>
                          <m:r>
                            <a:rPr lang="en-US" sz="2000" b="0" i="1" dirty="0" smtClean="0">
                              <a:latin typeface="Cambria Math" panose="02040503050406030204" pitchFamily="18" charset="0"/>
                            </a:rPr>
                            <m:t>4</m:t>
                          </m:r>
                        </m:den>
                      </m:f>
                    </m:oMath>
                  </m:oMathPara>
                </a14:m>
                <a:endParaRPr lang="en-US" sz="2000" i="1" dirty="0"/>
              </a:p>
            </p:txBody>
          </p:sp>
        </mc:Choice>
        <mc:Fallback xmlns="">
          <p:sp>
            <p:nvSpPr>
              <p:cNvPr id="9" name="Oval 8"/>
              <p:cNvSpPr>
                <a:spLocks noRot="1" noChangeAspect="1" noMove="1" noResize="1" noEditPoints="1" noAdjustHandles="1" noChangeArrowheads="1" noChangeShapeType="1" noTextEdit="1"/>
              </p:cNvSpPr>
              <p:nvPr/>
            </p:nvSpPr>
            <p:spPr>
              <a:xfrm>
                <a:off x="1257299" y="4840224"/>
                <a:ext cx="914400" cy="914400"/>
              </a:xfrm>
              <a:prstGeom prst="ellipse">
                <a:avLst/>
              </a:prstGeom>
              <a:blipFill>
                <a:blip r:embed="rId6"/>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3543299" y="4840224"/>
                <a:ext cx="914400" cy="914400"/>
              </a:xfrm>
              <a:prstGeom prst="ellipse">
                <a:avLst/>
              </a:prstGeom>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𝑐𝑛</m:t>
                          </m:r>
                        </m:num>
                        <m:den>
                          <m:r>
                            <a:rPr lang="en-US" sz="2000" i="1" dirty="0">
                              <a:latin typeface="Cambria Math" panose="02040503050406030204" pitchFamily="18" charset="0"/>
                            </a:rPr>
                            <m:t>4</m:t>
                          </m:r>
                        </m:den>
                      </m:f>
                    </m:oMath>
                  </m:oMathPara>
                </a14:m>
                <a:endParaRPr lang="en-US" sz="2000" i="1" dirty="0"/>
              </a:p>
            </p:txBody>
          </p:sp>
        </mc:Choice>
        <mc:Fallback xmlns="">
          <p:sp>
            <p:nvSpPr>
              <p:cNvPr id="10" name="Oval 9"/>
              <p:cNvSpPr>
                <a:spLocks noRot="1" noChangeAspect="1" noMove="1" noResize="1" noEditPoints="1" noAdjustHandles="1" noChangeArrowheads="1" noChangeShapeType="1" noTextEdit="1"/>
              </p:cNvSpPr>
              <p:nvPr/>
            </p:nvSpPr>
            <p:spPr>
              <a:xfrm>
                <a:off x="3543299" y="4840224"/>
                <a:ext cx="914400" cy="914400"/>
              </a:xfrm>
              <a:prstGeom prst="ellipse">
                <a:avLst/>
              </a:prstGeom>
              <a:blipFill>
                <a:blip r:embed="rId6"/>
                <a:stretch>
                  <a:fillRect/>
                </a:stretch>
              </a:blipFill>
              <a:ln cmpd="sng"/>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66699" y="2146280"/>
                <a:ext cx="914400" cy="34163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𝑐𝑛</m:t>
                      </m:r>
                    </m:oMath>
                  </m:oMathPara>
                </a14:m>
                <a:endParaRPr lang="en-US" sz="3600" i="1" dirty="0"/>
              </a:p>
              <a:p>
                <a:pPr algn="ctr"/>
                <a:endParaRPr lang="en-US" sz="5400" i="1" dirty="0"/>
              </a:p>
              <a:p>
                <a:pPr algn="ct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𝑐𝑛</m:t>
                      </m:r>
                    </m:oMath>
                  </m:oMathPara>
                </a14:m>
                <a:endParaRPr lang="en-US" sz="3600" i="1" dirty="0"/>
              </a:p>
              <a:p>
                <a:pPr algn="ctr"/>
                <a:endParaRPr lang="en-US" sz="5400" i="1" dirty="0"/>
              </a:p>
              <a:p>
                <a:pPr algn="ct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𝑐𝑛</m:t>
                      </m:r>
                    </m:oMath>
                  </m:oMathPara>
                </a14:m>
                <a:endParaRPr lang="en-US" sz="3600" i="1" dirty="0"/>
              </a:p>
            </p:txBody>
          </p:sp>
        </mc:Choice>
        <mc:Fallback xmlns="">
          <p:sp>
            <p:nvSpPr>
              <p:cNvPr id="56" name="TextBox 55"/>
              <p:cNvSpPr txBox="1">
                <a:spLocks noRot="1" noChangeAspect="1" noMove="1" noResize="1" noEditPoints="1" noAdjustHandles="1" noChangeArrowheads="1" noChangeShapeType="1" noTextEdit="1"/>
              </p:cNvSpPr>
              <p:nvPr/>
            </p:nvSpPr>
            <p:spPr>
              <a:xfrm>
                <a:off x="266699" y="2146280"/>
                <a:ext cx="914400" cy="34163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755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sequences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Defining a sequence recursively as with </a:t>
                </a:r>
                <a:r>
                  <a:rPr lang="en-US" dirty="0" err="1"/>
                  <a:t>Mergesort</a:t>
                </a:r>
                <a:r>
                  <a:rPr lang="en-US" dirty="0"/>
                  <a:t> is called a </a:t>
                </a:r>
                <a:r>
                  <a:rPr lang="en-US" b="1" dirty="0"/>
                  <a:t>recurrence relation</a:t>
                </a:r>
              </a:p>
              <a:p>
                <a:r>
                  <a:rPr lang="en-US" dirty="0"/>
                  <a:t>The </a:t>
                </a:r>
                <a:r>
                  <a:rPr lang="en-US" b="1" dirty="0"/>
                  <a:t>initial conditions</a:t>
                </a:r>
                <a:r>
                  <a:rPr lang="en-US" dirty="0"/>
                  <a:t> give the starting point</a:t>
                </a:r>
              </a:p>
              <a:p>
                <a:r>
                  <a:rPr lang="en-US" dirty="0"/>
                  <a:t>Example:</a:t>
                </a:r>
              </a:p>
              <a:p>
                <a:pPr lvl="1"/>
                <a:r>
                  <a:rPr lang="en-US" dirty="0"/>
                  <a:t>Initial conditions</a:t>
                </a:r>
              </a:p>
              <a:p>
                <a:pPr lvl="2"/>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(0) = 1</m:t>
                    </m:r>
                  </m:oMath>
                </a14:m>
                <a:endParaRPr lang="en-US" dirty="0"/>
              </a:p>
              <a:p>
                <a:pPr lvl="2"/>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(1) = 2</m:t>
                    </m:r>
                  </m:oMath>
                </a14:m>
                <a:endParaRPr lang="en-US" dirty="0"/>
              </a:p>
              <a:p>
                <a:pPr lvl="1"/>
                <a:r>
                  <a:rPr lang="en-US" dirty="0"/>
                  <a:t>Recurrence relation</a:t>
                </a:r>
              </a:p>
              <a:p>
                <a:pPr lvl="2"/>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 </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−1) + 3</m:t>
                    </m:r>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−2) + </m:t>
                    </m:r>
                    <m:r>
                      <a:rPr lang="en-US" i="1" dirty="0" smtClean="0">
                        <a:latin typeface="Cambria Math" panose="02040503050406030204" pitchFamily="18" charset="0"/>
                      </a:rPr>
                      <m:t>𝑘</m:t>
                    </m:r>
                  </m:oMath>
                </a14:m>
                <a:r>
                  <a:rPr lang="en-US" dirty="0"/>
                  <a:t>, for all integers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sym typeface="Symbol"/>
                      </a:rPr>
                      <m:t>≥</m:t>
                    </m:r>
                    <m:r>
                      <a:rPr lang="en-US" i="1" dirty="0">
                        <a:latin typeface="Cambria Math" panose="02040503050406030204" pitchFamily="18" charset="0"/>
                        <a:sym typeface="Symbol"/>
                      </a:rPr>
                      <m:t>2</m:t>
                    </m:r>
                  </m:oMath>
                </a14:m>
                <a:endParaRPr lang="en-US" dirty="0">
                  <a:sym typeface="Symbol"/>
                </a:endParaRPr>
              </a:p>
              <a:p>
                <a:pPr lvl="1"/>
                <a:r>
                  <a:rPr lang="en-US" dirty="0">
                    <a:sym typeface="Symbol"/>
                  </a:rPr>
                  <a:t>Find </a:t>
                </a:r>
                <a14:m>
                  <m:oMath xmlns:m="http://schemas.openxmlformats.org/officeDocument/2006/math">
                    <m:r>
                      <a:rPr lang="en-US" i="1" dirty="0" smtClean="0">
                        <a:latin typeface="Cambria Math" panose="02040503050406030204" pitchFamily="18" charset="0"/>
                        <a:sym typeface="Symbol"/>
                      </a:rPr>
                      <m:t>𝑇</m:t>
                    </m:r>
                    <m:r>
                      <a:rPr lang="en-US" i="1" dirty="0" smtClean="0">
                        <a:latin typeface="Cambria Math" panose="02040503050406030204" pitchFamily="18" charset="0"/>
                        <a:sym typeface="Symbol"/>
                      </a:rPr>
                      <m:t>(2)</m:t>
                    </m:r>
                  </m:oMath>
                </a14:m>
                <a:r>
                  <a:rPr lang="en-US" dirty="0">
                    <a:sym typeface="Symbol"/>
                  </a:rPr>
                  <a:t>, </a:t>
                </a:r>
                <a14:m>
                  <m:oMath xmlns:m="http://schemas.openxmlformats.org/officeDocument/2006/math">
                    <m:r>
                      <a:rPr lang="en-US" i="1" dirty="0" smtClean="0">
                        <a:latin typeface="Cambria Math" panose="02040503050406030204" pitchFamily="18" charset="0"/>
                        <a:sym typeface="Symbol"/>
                      </a:rPr>
                      <m:t>𝑇</m:t>
                    </m:r>
                    <m:r>
                      <a:rPr lang="en-US" i="1" dirty="0" smtClean="0">
                        <a:latin typeface="Cambria Math" panose="02040503050406030204" pitchFamily="18" charset="0"/>
                        <a:sym typeface="Symbol"/>
                      </a:rPr>
                      <m:t>(3)</m:t>
                    </m:r>
                  </m:oMath>
                </a14:m>
                <a:r>
                  <a:rPr lang="en-US" dirty="0">
                    <a:sym typeface="Symbol"/>
                  </a:rPr>
                  <a:t>, and </a:t>
                </a:r>
                <a14:m>
                  <m:oMath xmlns:m="http://schemas.openxmlformats.org/officeDocument/2006/math">
                    <m:r>
                      <a:rPr lang="en-US" i="1" dirty="0" smtClean="0">
                        <a:latin typeface="Cambria Math" panose="02040503050406030204" pitchFamily="18" charset="0"/>
                        <a:sym typeface="Symbol"/>
                      </a:rPr>
                      <m:t>𝑇</m:t>
                    </m:r>
                    <m:r>
                      <a:rPr lang="en-US" i="1" dirty="0" smtClean="0">
                        <a:latin typeface="Cambria Math" panose="02040503050406030204" pitchFamily="18" charset="0"/>
                        <a:sym typeface="Symbol"/>
                      </a:rPr>
                      <m:t>(4)</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713" b="-2899"/>
                </a:stretch>
              </a:blipFill>
            </p:spPr>
            <p:txBody>
              <a:bodyPr/>
              <a:lstStyle/>
              <a:p>
                <a:r>
                  <a:rPr lang="en-US">
                    <a:noFill/>
                  </a:rPr>
                  <a:t> </a:t>
                </a:r>
              </a:p>
            </p:txBody>
          </p:sp>
        </mc:Fallback>
      </mc:AlternateContent>
    </p:spTree>
    <p:extLst>
      <p:ext uri="{BB962C8B-B14F-4D97-AF65-F5344CB8AC3E}">
        <p14:creationId xmlns:p14="http://schemas.microsoft.com/office/powerpoint/2010/main" val="3807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explicit formulas by iteration</a:t>
            </a:r>
          </a:p>
        </p:txBody>
      </p:sp>
      <p:sp>
        <p:nvSpPr>
          <p:cNvPr id="3" name="Content Placeholder 2"/>
          <p:cNvSpPr>
            <a:spLocks noGrp="1"/>
          </p:cNvSpPr>
          <p:nvPr>
            <p:ph idx="1"/>
          </p:nvPr>
        </p:nvSpPr>
        <p:spPr/>
        <p:txBody>
          <a:bodyPr/>
          <a:lstStyle/>
          <a:p>
            <a:r>
              <a:rPr lang="en-US" dirty="0"/>
              <a:t>We want to be able to turn recurrence relations into explicit formulas whenever possible</a:t>
            </a:r>
          </a:p>
          <a:p>
            <a:r>
              <a:rPr lang="en-US" dirty="0"/>
              <a:t>Often, the simplest way is to find these formulas by </a:t>
            </a:r>
            <a:r>
              <a:rPr lang="en-US" b="1" dirty="0"/>
              <a:t>iteration</a:t>
            </a:r>
          </a:p>
          <a:p>
            <a:r>
              <a:rPr lang="en-US" dirty="0"/>
              <a:t>The technique of iteration relies on writing out many expansions of the recursive sequence and looking for patterns</a:t>
            </a:r>
          </a:p>
          <a:p>
            <a:r>
              <a:rPr lang="en-US" dirty="0"/>
              <a:t>That's it</a:t>
            </a:r>
          </a:p>
          <a:p>
            <a:endParaRPr lang="en-US" dirty="0"/>
          </a:p>
        </p:txBody>
      </p:sp>
    </p:spTree>
    <p:extLst>
      <p:ext uri="{BB962C8B-B14F-4D97-AF65-F5344CB8AC3E}">
        <p14:creationId xmlns:p14="http://schemas.microsoft.com/office/powerpoint/2010/main" val="2357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Employing outside formulas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75192"/>
                <a:ext cx="10972800" cy="3863609"/>
              </a:xfrm>
            </p:spPr>
            <p:txBody>
              <a:bodyPr>
                <a:normAutofit/>
              </a:bodyPr>
              <a:lstStyle/>
              <a:p>
                <a:r>
                  <a:rPr lang="en-US" dirty="0"/>
                  <a:t>Intelligent pattern matching gets you a long way</a:t>
                </a:r>
              </a:p>
              <a:p>
                <a:r>
                  <a:rPr lang="en-US" dirty="0"/>
                  <a:t>However, it is sometimes necessary to substitute in some known formula to simplify a series of terms</a:t>
                </a:r>
              </a:p>
              <a:p>
                <a:r>
                  <a:rPr lang="en-US" dirty="0"/>
                  <a:t>Recall</a:t>
                </a:r>
              </a:p>
              <a:p>
                <a:pPr lvl="1"/>
                <a:r>
                  <a:rPr lang="en-US" dirty="0"/>
                  <a:t>Geometric series: </a:t>
                </a:r>
                <a14:m>
                  <m:oMath xmlns:m="http://schemas.openxmlformats.org/officeDocument/2006/math">
                    <m:r>
                      <a:rPr lang="en-US" i="1" dirty="0" smtClean="0">
                        <a:latin typeface="Cambria Math" panose="02040503050406030204" pitchFamily="18" charset="0"/>
                      </a:rPr>
                      <m:t>1 + </m:t>
                    </m:r>
                    <m:r>
                      <a:rPr lang="en-US" i="1" dirty="0" smtClean="0">
                        <a:latin typeface="Cambria Math" panose="02040503050406030204" pitchFamily="18" charset="0"/>
                      </a:rPr>
                      <m:t>𝑟</m:t>
                    </m:r>
                    <m:r>
                      <a:rPr lang="en-US"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𝑟</m:t>
                        </m:r>
                      </m:e>
                      <m:sup>
                        <m:r>
                          <a:rPr lang="en-US" b="0" i="1" dirty="0" smtClean="0">
                            <a:latin typeface="Cambria Math" panose="02040503050406030204" pitchFamily="18" charset="0"/>
                          </a:rPr>
                          <m:t>2</m:t>
                        </m:r>
                      </m:sup>
                    </m:sSup>
                    <m:r>
                      <a:rPr lang="en-US" i="1" dirty="0">
                        <a:latin typeface="Cambria Math" panose="02040503050406030204" pitchFamily="18" charset="0"/>
                      </a:rPr>
                      <m:t> + … + </m:t>
                    </m:r>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𝑟</m:t>
                        </m:r>
                      </m:e>
                      <m:sup>
                        <m:r>
                          <a:rPr lang="en-US" b="0" i="1" dirty="0" smtClean="0">
                            <a:latin typeface="Cambria Math" panose="02040503050406030204" pitchFamily="18" charset="0"/>
                          </a:rPr>
                          <m:t>𝑛</m:t>
                        </m:r>
                      </m:sup>
                    </m:sSup>
                    <m:r>
                      <a:rPr lang="en-US" i="1" dirty="0">
                        <a:latin typeface="Cambria Math" panose="02040503050406030204" pitchFamily="18" charset="0"/>
                      </a:rPr>
                      <m:t> =</m:t>
                    </m:r>
                    <m:f>
                      <m:fPr>
                        <m:ctrlPr>
                          <a:rPr lang="en-US" i="1" dirty="0">
                            <a:latin typeface="Cambria Math" panose="02040503050406030204" pitchFamily="18" charset="0"/>
                          </a:rPr>
                        </m:ctrlPr>
                      </m:fPr>
                      <m:num>
                        <m:sSup>
                          <m:sSupPr>
                            <m:ctrlPr>
                              <a:rPr lang="en-US" b="0" i="1" dirty="0" smtClean="0">
                                <a:latin typeface="Cambria Math" panose="02040503050406030204" pitchFamily="18" charset="0"/>
                              </a:rPr>
                            </m:ctrlPr>
                          </m:sSupPr>
                          <m:e>
                            <m:r>
                              <a:rPr lang="en-US" i="1" dirty="0">
                                <a:latin typeface="Cambria Math" panose="02040503050406030204" pitchFamily="18" charset="0"/>
                              </a:rPr>
                              <m:t>𝑟</m:t>
                            </m:r>
                          </m:e>
                          <m:sup>
                            <m:r>
                              <a:rPr lang="en-US" b="0" i="1" dirty="0" smtClean="0">
                                <a:latin typeface="Cambria Math" panose="02040503050406030204" pitchFamily="18" charset="0"/>
                              </a:rPr>
                              <m:t>𝑛</m:t>
                            </m:r>
                            <m:r>
                              <a:rPr lang="en-US" b="0" i="1" dirty="0" smtClean="0">
                                <a:latin typeface="Cambria Math" panose="02040503050406030204" pitchFamily="18" charset="0"/>
                              </a:rPr>
                              <m:t>+1</m:t>
                            </m:r>
                          </m:sup>
                        </m:sSup>
                        <m:r>
                          <a:rPr lang="en-US" i="1" dirty="0">
                            <a:latin typeface="Cambria Math" panose="02040503050406030204" pitchFamily="18" charset="0"/>
                          </a:rPr>
                          <m:t> – 1</m:t>
                        </m:r>
                      </m:num>
                      <m:den>
                        <m:r>
                          <a:rPr lang="en-US" i="1" dirty="0">
                            <a:latin typeface="Cambria Math" panose="02040503050406030204" pitchFamily="18" charset="0"/>
                          </a:rPr>
                          <m:t>𝑟</m:t>
                        </m:r>
                        <m:r>
                          <a:rPr lang="en-US" i="1" dirty="0">
                            <a:latin typeface="Cambria Math" panose="02040503050406030204" pitchFamily="18" charset="0"/>
                          </a:rPr>
                          <m:t> – 1</m:t>
                        </m:r>
                      </m:den>
                    </m:f>
                    <m:r>
                      <a:rPr lang="en-US" i="1" dirty="0">
                        <a:latin typeface="Cambria Math" panose="02040503050406030204" pitchFamily="18" charset="0"/>
                      </a:rPr>
                      <m:t> </m:t>
                    </m:r>
                  </m:oMath>
                </a14:m>
                <a:endParaRPr lang="en-US" dirty="0"/>
              </a:p>
              <a:p>
                <a:pPr lvl="1"/>
                <a:r>
                  <a:rPr lang="en-US" dirty="0"/>
                  <a:t>Arithmetic series: </a:t>
                </a:r>
                <a14:m>
                  <m:oMath xmlns:m="http://schemas.openxmlformats.org/officeDocument/2006/math">
                    <m:r>
                      <a:rPr lang="en-US" i="1" dirty="0" smtClean="0">
                        <a:latin typeface="Cambria Math" panose="02040503050406030204" pitchFamily="18" charset="0"/>
                      </a:rPr>
                      <m:t>1 + 2 + 3 + … + </m:t>
                    </m:r>
                    <m:r>
                      <a:rPr lang="en-US" i="1" dirty="0" smtClean="0">
                        <a:latin typeface="Cambria Math" panose="02040503050406030204" pitchFamily="18" charset="0"/>
                      </a:rPr>
                      <m:t>𝑛</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smtClean="0">
                            <a:latin typeface="Cambria Math" panose="02040503050406030204" pitchFamily="18" charset="0"/>
                          </a:rPr>
                          <m:t>𝑛</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r>
                              <a:rPr lang="en-US" i="1" dirty="0" smtClean="0">
                                <a:latin typeface="Cambria Math" panose="02040503050406030204" pitchFamily="18" charset="0"/>
                              </a:rPr>
                              <m:t> + 1</m:t>
                            </m:r>
                          </m:e>
                        </m:d>
                      </m:num>
                      <m:den>
                        <m:r>
                          <a:rPr lang="en-US" i="1" dirty="0" smtClean="0">
                            <a:latin typeface="Cambria Math" panose="02040503050406030204" pitchFamily="18" charset="0"/>
                          </a:rPr>
                          <m:t>2</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75192"/>
                <a:ext cx="10972800" cy="3863609"/>
              </a:xfrm>
              <a:blipFill>
                <a:blip r:embed="rId2"/>
                <a:stretch>
                  <a:fillRect t="-789"/>
                </a:stretch>
              </a:blipFill>
            </p:spPr>
            <p:txBody>
              <a:bodyPr/>
              <a:lstStyle/>
              <a:p>
                <a:r>
                  <a:rPr lang="en-US">
                    <a:noFill/>
                  </a:rPr>
                  <a:t> </a:t>
                </a:r>
              </a:p>
            </p:txBody>
          </p:sp>
        </mc:Fallback>
      </mc:AlternateContent>
    </p:spTree>
    <p:extLst>
      <p:ext uri="{BB962C8B-B14F-4D97-AF65-F5344CB8AC3E}">
        <p14:creationId xmlns:p14="http://schemas.microsoft.com/office/powerpoint/2010/main" val="93801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recurrence 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have seen that recurrence relations of the form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2</m:t>
                            </m:r>
                          </m:den>
                        </m:f>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oMath>
                </a14:m>
                <a:r>
                  <a:rPr lang="en-US" i="1" dirty="0">
                    <a:ea typeface="Cambria Math" panose="02040503050406030204" pitchFamily="18" charset="0"/>
                  </a:rPr>
                  <a:t> </a:t>
                </a:r>
                <a:r>
                  <a:rPr lang="en-US" dirty="0">
                    <a:ea typeface="Cambria Math" panose="02040503050406030204" pitchFamily="18" charset="0"/>
                  </a:rPr>
                  <a:t>are bounded by </a:t>
                </a:r>
                <a14:m>
                  <m:oMath xmlns:m="http://schemas.openxmlformats.org/officeDocument/2006/math">
                    <m:r>
                      <m:rPr>
                        <m:sty m:val="p"/>
                      </m:rPr>
                      <a:rPr lang="en-US" i="0" dirty="0" smtClean="0">
                        <a:latin typeface="Cambria Math" panose="02040503050406030204" pitchFamily="18" charset="0"/>
                        <a:ea typeface="Cambria Math" panose="02040503050406030204" pitchFamily="18" charset="0"/>
                      </a:rPr>
                      <m:t>O</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 </m:t>
                    </m:r>
                    <m:r>
                      <m:rPr>
                        <m:sty m:val="p"/>
                      </m:rPr>
                      <a:rPr lang="en-US" i="1" dirty="0" smtClean="0">
                        <a:latin typeface="Cambria Math" panose="02040503050406030204" pitchFamily="18" charset="0"/>
                        <a:ea typeface="Cambria Math" panose="02040503050406030204" pitchFamily="18" charset="0"/>
                      </a:rPr>
                      <m:t>log</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r>
                  <a:rPr lang="en-US" dirty="0">
                    <a:ea typeface="Cambria Math" panose="02040503050406030204" pitchFamily="18" charset="0"/>
                  </a:rPr>
                  <a:t>What about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𝑇</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2</m:t>
                            </m:r>
                          </m:den>
                        </m:f>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oMath>
                </a14:m>
                <a:r>
                  <a:rPr lang="en-US" i="1" dirty="0">
                    <a:ea typeface="Cambria Math" panose="02040503050406030204" pitchFamily="18" charset="0"/>
                  </a:rPr>
                  <a:t> </a:t>
                </a:r>
                <a:r>
                  <a:rPr lang="en-US" dirty="0">
                    <a:ea typeface="Cambria Math" panose="02040503050406030204" pitchFamily="18" charset="0"/>
                  </a:rPr>
                  <a:t>where </a:t>
                </a:r>
                <a14:m>
                  <m:oMath xmlns:m="http://schemas.openxmlformats.org/officeDocument/2006/math">
                    <m:r>
                      <a:rPr lang="en-US" i="1" dirty="0" smtClean="0">
                        <a:latin typeface="Cambria Math" panose="02040503050406030204" pitchFamily="18" charset="0"/>
                        <a:ea typeface="Cambria Math" panose="02040503050406030204" pitchFamily="18" charset="0"/>
                      </a:rPr>
                      <m:t>𝑞</m:t>
                    </m:r>
                  </m:oMath>
                </a14:m>
                <a:r>
                  <a:rPr lang="en-US" dirty="0">
                    <a:ea typeface="Cambria Math" panose="02040503050406030204" pitchFamily="18" charset="0"/>
                  </a:rPr>
                  <a:t> is bigger than 2 (more than two sub-problems)?</a:t>
                </a:r>
              </a:p>
              <a:p>
                <a:r>
                  <a:rPr lang="en-US" dirty="0">
                    <a:ea typeface="Cambria Math" panose="02040503050406030204" pitchFamily="18" charset="0"/>
                  </a:rPr>
                  <a:t>There will still be </a:t>
                </a:r>
                <a14:m>
                  <m:oMath xmlns:m="http://schemas.openxmlformats.org/officeDocument/2006/math">
                    <m:func>
                      <m:funcPr>
                        <m:ctrlPr>
                          <a:rPr lang="en-US" i="1" smtClean="0">
                            <a:latin typeface="Cambria Math" panose="02040503050406030204" pitchFamily="18" charset="0"/>
                            <a:ea typeface="Cambria Math" panose="02040503050406030204" pitchFamily="18" charset="0"/>
                          </a:rPr>
                        </m:ctrlPr>
                      </m:funcPr>
                      <m:fName>
                        <m:sSub>
                          <m:sSubPr>
                            <m:ctrlPr>
                              <a:rPr lang="en-US" i="1" smtClean="0">
                                <a:latin typeface="Cambria Math" panose="02040503050406030204" pitchFamily="18" charset="0"/>
                                <a:ea typeface="Cambria Math" panose="02040503050406030204" pitchFamily="18" charset="0"/>
                              </a:rPr>
                            </m:ctrlPr>
                          </m:sSubPr>
                          <m:e>
                            <m:r>
                              <m:rPr>
                                <m:sty m:val="p"/>
                              </m:rPr>
                              <a:rPr lang="en-US" i="0" smtClean="0">
                                <a:latin typeface="Cambria Math" panose="02040503050406030204" pitchFamily="18" charset="0"/>
                                <a:ea typeface="Cambria Math" panose="02040503050406030204" pitchFamily="18" charset="0"/>
                              </a:rPr>
                              <m:t>log</m:t>
                            </m:r>
                          </m:e>
                          <m:sub>
                            <m:r>
                              <a:rPr lang="en-US" b="0" i="1" smtClean="0">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𝑛</m:t>
                        </m:r>
                      </m:e>
                    </m:func>
                  </m:oMath>
                </a14:m>
                <a:r>
                  <a:rPr lang="en-US" dirty="0">
                    <a:ea typeface="Cambria Math" panose="02040503050406030204" pitchFamily="18" charset="0"/>
                  </a:rPr>
                  <a:t> levels of recursion</a:t>
                </a:r>
              </a:p>
              <a:p>
                <a:r>
                  <a:rPr lang="en-US" dirty="0">
                    <a:ea typeface="Cambria Math" panose="02040503050406030204" pitchFamily="18" charset="0"/>
                  </a:rPr>
                  <a:t>However, there will </a:t>
                </a:r>
                <a:r>
                  <a:rPr lang="en-US" b="1" dirty="0">
                    <a:ea typeface="Cambria Math" panose="02040503050406030204" pitchFamily="18" charset="0"/>
                  </a:rPr>
                  <a:t>not</a:t>
                </a:r>
                <a:r>
                  <a:rPr lang="en-US" dirty="0">
                    <a:ea typeface="Cambria Math" panose="02040503050406030204" pitchFamily="18" charset="0"/>
                  </a:rPr>
                  <a:t> be a consistent </a:t>
                </a:r>
                <a14:m>
                  <m:oMath xmlns:m="http://schemas.openxmlformats.org/officeDocument/2006/math">
                    <m:r>
                      <a:rPr lang="en-US" i="1" dirty="0" smtClean="0">
                        <a:latin typeface="Cambria Math" panose="02040503050406030204" pitchFamily="18" charset="0"/>
                        <a:ea typeface="Cambria Math" panose="02040503050406030204" pitchFamily="18" charset="0"/>
                      </a:rPr>
                      <m:t>𝑐𝑛</m:t>
                    </m:r>
                  </m:oMath>
                </a14:m>
                <a:r>
                  <a:rPr lang="en-US" dirty="0">
                    <a:ea typeface="Cambria Math" panose="02040503050406030204" pitchFamily="18" charset="0"/>
                  </a:rPr>
                  <a:t> amount of work at each level</a:t>
                </a:r>
              </a:p>
              <a:p>
                <a:endParaRPr lang="en-US" dirty="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222"/>
                </a:stretch>
              </a:blipFill>
            </p:spPr>
            <p:txBody>
              <a:bodyPr/>
              <a:lstStyle/>
              <a:p>
                <a:r>
                  <a:rPr lang="en-US">
                    <a:noFill/>
                  </a:rPr>
                  <a:t> </a:t>
                </a:r>
              </a:p>
            </p:txBody>
          </p:sp>
        </mc:Fallback>
      </mc:AlternateContent>
    </p:spTree>
    <p:extLst>
      <p:ext uri="{BB962C8B-B14F-4D97-AF65-F5344CB8AC3E}">
        <p14:creationId xmlns:p14="http://schemas.microsoft.com/office/powerpoint/2010/main" val="337903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Converting to summation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general, it's</a:t>
                </a:r>
              </a:p>
              <a:p>
                <a:pPr marL="118872"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=0</m:t>
                          </m:r>
                        </m:sub>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func>
                        </m:sup>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2</m:t>
                                      </m:r>
                                    </m:den>
                                  </m:f>
                                </m:e>
                              </m:d>
                            </m:e>
                            <m:sup>
                              <m:r>
                                <a:rPr lang="en-US" i="1">
                                  <a:latin typeface="Cambria Math" panose="02040503050406030204" pitchFamily="18" charset="0"/>
                                  <a:ea typeface="Cambria Math" panose="02040503050406030204" pitchFamily="18" charset="0"/>
                                </a:rPr>
                                <m:t>𝑗</m:t>
                              </m:r>
                            </m:sup>
                          </m:sSup>
                          <m:r>
                            <a:rPr lang="en-US" i="1">
                              <a:latin typeface="Cambria Math" panose="02040503050406030204" pitchFamily="18" charset="0"/>
                              <a:ea typeface="Cambria Math" panose="02040503050406030204" pitchFamily="18" charset="0"/>
                            </a:rPr>
                            <m:t>𝑐𝑛</m:t>
                          </m:r>
                        </m:e>
                      </m:nary>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𝑐𝑛</m:t>
                      </m:r>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=0</m:t>
                          </m:r>
                        </m:sub>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−1</m:t>
                              </m:r>
                            </m:e>
                          </m:func>
                        </m:sup>
                        <m:e>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2</m:t>
                                      </m:r>
                                    </m:den>
                                  </m:f>
                                </m:e>
                              </m:d>
                            </m:e>
                            <m:sup>
                              <m:r>
                                <a:rPr lang="en-US" i="1">
                                  <a:latin typeface="Cambria Math" panose="02040503050406030204" pitchFamily="18" charset="0"/>
                                  <a:ea typeface="Cambria Math" panose="02040503050406030204" pitchFamily="18" charset="0"/>
                                </a:rPr>
                                <m:t>𝑗</m:t>
                              </m:r>
                            </m:sup>
                          </m:sSup>
                        </m:e>
                      </m:nary>
                    </m:oMath>
                  </m:oMathPara>
                </a14:m>
                <a:endParaRPr lang="en-US" dirty="0"/>
              </a:p>
              <a:p>
                <a:r>
                  <a:rPr lang="en-US" dirty="0"/>
                  <a:t>This is a geometric series, where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2</m:t>
                        </m:r>
                      </m:den>
                    </m:f>
                  </m:oMath>
                </a14:m>
                <a:endParaRPr lang="en-US" dirty="0"/>
              </a:p>
              <a:p>
                <a:pPr marL="118872"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func>
                                    <m:funcPr>
                                      <m:ctrlPr>
                                        <a:rPr lang="en-US" i="1" smtClean="0">
                                          <a:latin typeface="Cambria Math" panose="02040503050406030204" pitchFamily="18" charset="0"/>
                                          <a:ea typeface="Cambria Math" panose="02040503050406030204" pitchFamily="18" charset="0"/>
                                        </a:rPr>
                                      </m:ctrlPr>
                                    </m:funcPr>
                                    <m:fName>
                                      <m:sSub>
                                        <m:sSubPr>
                                          <m:ctrlPr>
                                            <a:rPr lang="en-US" i="1" smtClean="0">
                                              <a:latin typeface="Cambria Math" panose="02040503050406030204" pitchFamily="18" charset="0"/>
                                              <a:ea typeface="Cambria Math" panose="02040503050406030204" pitchFamily="18" charset="0"/>
                                            </a:rPr>
                                          </m:ctrlPr>
                                        </m:sSubPr>
                                        <m:e>
                                          <m:r>
                                            <m:rPr>
                                              <m:sty m:val="p"/>
                                            </m:rPr>
                                            <a:rPr lang="en-US" i="0" smtClean="0">
                                              <a:latin typeface="Cambria Math" panose="02040503050406030204" pitchFamily="18" charset="0"/>
                                              <a:ea typeface="Cambria Math" panose="02040503050406030204" pitchFamily="18" charset="0"/>
                                            </a:rPr>
                                            <m:t>log</m:t>
                                          </m:r>
                                        </m:e>
                                        <m:sub>
                                          <m:r>
                                            <a:rPr lang="en-US" b="0" i="1" smtClean="0">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𝑛</m:t>
                                      </m:r>
                                    </m:e>
                                  </m:func>
                                </m:sup>
                              </m:sSup>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−1</m:t>
                              </m:r>
                            </m:den>
                          </m:f>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e>
                                  </m:func>
                                </m:sup>
                              </m:sSup>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150362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bound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118872"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e>
                                  </m:func>
                                </m:sup>
                              </m:sSup>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𝑐𝑛</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e>
                                  </m:func>
                                </m:sup>
                              </m:sSup>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oMath>
                  </m:oMathPara>
                </a14:m>
                <a:endParaRPr lang="en-US" dirty="0"/>
              </a:p>
              <a:p>
                <a:r>
                  <a:rPr lang="en-US" dirty="0"/>
                  <a:t>Since </a:t>
                </a:r>
                <a:r>
                  <a:rPr lang="en-US" b="1" i="1" dirty="0"/>
                  <a:t>r</a:t>
                </a:r>
                <a:r>
                  <a:rPr lang="en-US" dirty="0"/>
                  <a:t> – 1 is a constant, we can pull it out</a:t>
                </a:r>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r>
                      <a:rPr lang="en-US" b="0" i="1" smtClean="0">
                        <a:latin typeface="Cambria Math" panose="02040503050406030204" pitchFamily="18" charset="0"/>
                        <a:ea typeface="Cambria Math" panose="02040503050406030204" pitchFamily="18" charset="0"/>
                      </a:rPr>
                      <m:t>𝑛</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e>
                        </m:func>
                      </m:sup>
                    </m:sSup>
                  </m:oMath>
                </a14:m>
                <a:endParaRPr lang="en-US" dirty="0"/>
              </a:p>
              <a:p>
                <a:r>
                  <a:rPr lang="en-US" dirty="0"/>
                  <a:t>For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&gt;1</m:t>
                    </m:r>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&gt;1</m:t>
                    </m:r>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log</m:t>
                            </m:r>
                          </m:fName>
                          <m:e>
                            <m:r>
                              <a:rPr lang="en-US" b="0" i="1" smtClean="0">
                                <a:latin typeface="Cambria Math" panose="02040503050406030204" pitchFamily="18" charset="0"/>
                              </a:rPr>
                              <m:t>𝑏</m:t>
                            </m:r>
                          </m:e>
                        </m:func>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b="0" i="1" smtClean="0">
                                <a:latin typeface="Cambria Math" panose="02040503050406030204" pitchFamily="18" charset="0"/>
                              </a:rPr>
                              <m:t>𝑎</m:t>
                            </m:r>
                          </m:e>
                        </m:func>
                      </m:sup>
                    </m:sSup>
                  </m:oMath>
                </a14:m>
                <a:r>
                  <a:rPr lang="en-US" dirty="0"/>
                  <a:t>, thus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𝑛</m:t>
                            </m:r>
                          </m:e>
                        </m:func>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𝑟</m:t>
                            </m:r>
                          </m:e>
                        </m:func>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/2)</m:t>
                            </m:r>
                          </m:e>
                        </m:func>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func>
                          <m:funcPr>
                            <m:ctrlPr>
                              <a:rPr lang="en-US" i="1" smtClean="0">
                                <a:latin typeface="Cambria Math" panose="02040503050406030204" pitchFamily="18" charset="0"/>
                                <a:ea typeface="Cambria Math" panose="02040503050406030204" pitchFamily="18" charset="0"/>
                              </a:rPr>
                            </m:ctrlPr>
                          </m:funcPr>
                          <m:fName>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𝑞</m:t>
                            </m:r>
                          </m:e>
                        </m:func>
                        <m:r>
                          <a:rPr lang="en-US" b="0" i="1" smtClean="0">
                            <a:latin typeface="Cambria Math" panose="02040503050406030204" pitchFamily="18" charset="0"/>
                            <a:ea typeface="Cambria Math" panose="02040503050406030204" pitchFamily="18" charset="0"/>
                          </a:rPr>
                          <m:t>)−1</m:t>
                        </m:r>
                      </m:sup>
                    </m:sSup>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r>
                      <a:rPr lang="en-US" i="1">
                        <a:latin typeface="Cambria Math" panose="02040503050406030204" pitchFamily="18" charset="0"/>
                        <a:ea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ea typeface="Cambria Math" panose="02040503050406030204" pitchFamily="18" charset="0"/>
                              </a:rPr>
                            </m:ctrlPr>
                          </m:funcPr>
                          <m:fNa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𝑞</m:t>
                            </m:r>
                          </m:e>
                        </m:func>
                        <m:r>
                          <a:rPr lang="en-US" i="1">
                            <a:latin typeface="Cambria Math" panose="02040503050406030204" pitchFamily="18" charset="0"/>
                            <a:ea typeface="Cambria Math" panose="02040503050406030204" pitchFamily="18" charset="0"/>
                          </a:rPr>
                          <m:t>)−1</m:t>
                        </m:r>
                      </m:sup>
                    </m:sSup>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𝑐</m:t>
                            </m:r>
                          </m:num>
                          <m:den>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−1</m:t>
                            </m:r>
                          </m:den>
                        </m:f>
                      </m:e>
                    </m:d>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b="0" i="1" smtClean="0">
                                <a:latin typeface="Cambria Math" panose="02040503050406030204" pitchFamily="18" charset="0"/>
                                <a:ea typeface="Cambria Math" panose="02040503050406030204" pitchFamily="18" charset="0"/>
                              </a:rPr>
                              <m:t>𝑞</m:t>
                            </m:r>
                          </m:e>
                        </m:func>
                      </m:sup>
                    </m:sSup>
                  </m:oMath>
                </a14:m>
                <a:r>
                  <a:rPr lang="en-US" dirty="0">
                    <a:ea typeface="Cambria Math" panose="02040503050406030204" pitchFamily="18" charset="0"/>
                  </a:rPr>
                  <a:t> which is </a:t>
                </a:r>
                <a14:m>
                  <m:oMath xmlns:m="http://schemas.openxmlformats.org/officeDocument/2006/math">
                    <m:r>
                      <a:rPr lang="en-US" b="0" i="1" smtClean="0">
                        <a:latin typeface="Cambria Math" panose="02040503050406030204" pitchFamily="18" charset="0"/>
                        <a:ea typeface="Cambria Math" panose="02040503050406030204" pitchFamily="18" charset="0"/>
                      </a:rPr>
                      <m:t>𝑂</m:t>
                    </m:r>
                    <m:d>
                      <m:dPr>
                        <m:ctrlPr>
                          <a:rPr lang="en-US" b="0" i="1" smtClean="0">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func>
                              <m:funcPr>
                                <m:ctrlPr>
                                  <a:rPr lang="en-US" i="1">
                                    <a:latin typeface="Cambria Math" panose="02040503050406030204" pitchFamily="18" charset="0"/>
                                    <a:ea typeface="Cambria Math" panose="02040503050406030204" pitchFamily="18" charset="0"/>
                                  </a:rPr>
                                </m:ctrlPr>
                              </m:funcPr>
                              <m:fNa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e>
                                  <m:sub>
                                    <m:r>
                                      <a:rPr lang="en-US" i="1">
                                        <a:latin typeface="Cambria Math" panose="02040503050406030204" pitchFamily="18" charset="0"/>
                                        <a:ea typeface="Cambria Math" panose="02040503050406030204" pitchFamily="18" charset="0"/>
                                      </a:rPr>
                                      <m:t>2</m:t>
                                    </m:r>
                                  </m:sub>
                                </m:sSub>
                              </m:fName>
                              <m:e>
                                <m:r>
                                  <a:rPr lang="en-US" i="1">
                                    <a:latin typeface="Cambria Math" panose="02040503050406030204" pitchFamily="18" charset="0"/>
                                    <a:ea typeface="Cambria Math" panose="02040503050406030204" pitchFamily="18" charset="0"/>
                                  </a:rPr>
                                  <m:t>𝑞</m:t>
                                </m:r>
                              </m:e>
                            </m:func>
                          </m:sup>
                        </m:sSup>
                      </m:e>
                    </m:d>
                  </m:oMath>
                </a14:m>
                <a:endParaRPr lang="en-US" dirty="0">
                  <a:ea typeface="Cambria Math" panose="02040503050406030204" pitchFamily="18" charset="0"/>
                </a:endParaRPr>
              </a:p>
              <a:p>
                <a:pPr marL="118872"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b="-1449"/>
                </a:stretch>
              </a:blipFill>
            </p:spPr>
            <p:txBody>
              <a:bodyPr/>
              <a:lstStyle/>
              <a:p>
                <a:r>
                  <a:rPr lang="en-US">
                    <a:noFill/>
                  </a:rPr>
                  <a:t> </a:t>
                </a:r>
              </a:p>
            </p:txBody>
          </p:sp>
        </mc:Fallback>
      </mc:AlternateContent>
    </p:spTree>
    <p:extLst>
      <p:ext uri="{BB962C8B-B14F-4D97-AF65-F5344CB8AC3E}">
        <p14:creationId xmlns:p14="http://schemas.microsoft.com/office/powerpoint/2010/main" val="32257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Inversions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29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lnSpcReduction="10000"/>
          </a:bodyPr>
          <a:lstStyle/>
          <a:p>
            <a:r>
              <a:rPr lang="en-US" dirty="0"/>
              <a:t>What did we talk about last time?</a:t>
            </a:r>
          </a:p>
          <a:p>
            <a:r>
              <a:rPr lang="en-US" dirty="0"/>
              <a:t>Review of first third of course</a:t>
            </a:r>
          </a:p>
          <a:p>
            <a:pPr lvl="1"/>
            <a:r>
              <a:rPr lang="en-US" dirty="0"/>
              <a:t>Big oh</a:t>
            </a:r>
          </a:p>
          <a:p>
            <a:pPr lvl="1"/>
            <a:r>
              <a:rPr lang="en-US" dirty="0"/>
              <a:t>Calculating running time</a:t>
            </a:r>
          </a:p>
          <a:p>
            <a:pPr lvl="1"/>
            <a:r>
              <a:rPr lang="en-US" dirty="0"/>
              <a:t>Graph basics</a:t>
            </a:r>
          </a:p>
          <a:p>
            <a:pPr lvl="1"/>
            <a:r>
              <a:rPr lang="en-US" dirty="0"/>
              <a:t>Greedy algorithms</a:t>
            </a:r>
          </a:p>
          <a:p>
            <a:pPr lvl="2"/>
            <a:r>
              <a:rPr lang="en-US" dirty="0"/>
              <a:t>Interval scheduling</a:t>
            </a:r>
          </a:p>
          <a:p>
            <a:pPr lvl="2"/>
            <a:r>
              <a:rPr lang="en-US" dirty="0"/>
              <a:t>Shortest path</a:t>
            </a:r>
          </a:p>
          <a:p>
            <a:pPr lvl="2"/>
            <a:r>
              <a:rPr lang="en-US" dirty="0"/>
              <a:t>Minimum spanning tree</a:t>
            </a:r>
          </a:p>
          <a:p>
            <a:pPr lvl="2"/>
            <a:r>
              <a:rPr lang="en-US" dirty="0"/>
              <a:t>Huffman codes</a:t>
            </a:r>
          </a:p>
          <a:p>
            <a:pPr lvl="2"/>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similarity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wanted to measure the similarity of one ranking to another ranking?</a:t>
                </a:r>
              </a:p>
              <a:p>
                <a:r>
                  <a:rPr lang="en-US" b="1" dirty="0"/>
                  <a:t>Inversions</a:t>
                </a:r>
                <a:r>
                  <a:rPr lang="en-US" dirty="0"/>
                  <a:t> are pairs of elements that are out of order in one ranking with respect to the other</a:t>
                </a:r>
              </a:p>
              <a:p>
                <a:r>
                  <a:rPr lang="en-US" dirty="0"/>
                  <a:t>Formally, for indices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&lt; </m:t>
                    </m:r>
                    <m:r>
                      <a:rPr lang="en-US" i="1" dirty="0">
                        <a:latin typeface="Cambria Math" panose="02040503050406030204" pitchFamily="18" charset="0"/>
                      </a:rPr>
                      <m:t>𝑗</m:t>
                    </m:r>
                  </m:oMath>
                </a14:m>
                <a:r>
                  <a:rPr lang="en-US" dirty="0"/>
                  <a:t>, there's an inversion if ranking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𝑟</m:t>
                        </m:r>
                      </m:e>
                      <m:sub>
                        <m:r>
                          <a:rPr lang="en-US" b="0" i="1" dirty="0" smtClean="0">
                            <a:latin typeface="Cambria Math" panose="02040503050406030204" pitchFamily="18" charset="0"/>
                          </a:rPr>
                          <m:t>𝑖</m:t>
                        </m:r>
                      </m:sub>
                    </m:sSub>
                    <m:r>
                      <a:rPr lang="en-US" i="1" dirty="0">
                        <a:latin typeface="Cambria Math" panose="02040503050406030204" pitchFamily="18" charset="0"/>
                      </a:rPr>
                      <m:t> &gt;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𝑟</m:t>
                        </m:r>
                      </m:e>
                      <m:sub>
                        <m:r>
                          <a:rPr lang="en-US" b="0" i="1" dirty="0" smtClean="0">
                            <a:latin typeface="Cambria Math" panose="02040503050406030204" pitchFamily="18" charset="0"/>
                          </a:rPr>
                          <m:t>𝑗</m:t>
                        </m:r>
                      </m:sub>
                    </m:sSub>
                  </m:oMath>
                </a14:m>
                <a:endParaRPr lang="en-US" i="1" baseline="-25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1389"/>
                </a:stretch>
              </a:blipFill>
            </p:spPr>
            <p:txBody>
              <a:bodyPr/>
              <a:lstStyle/>
              <a:p>
                <a:r>
                  <a:rPr lang="en-US">
                    <a:noFill/>
                  </a:rPr>
                  <a:t> </a:t>
                </a:r>
              </a:p>
            </p:txBody>
          </p:sp>
        </mc:Fallback>
      </mc:AlternateContent>
    </p:spTree>
    <p:extLst>
      <p:ext uri="{BB962C8B-B14F-4D97-AF65-F5344CB8AC3E}">
        <p14:creationId xmlns:p14="http://schemas.microsoft.com/office/powerpoint/2010/main" val="12560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Minimum and maximum inversions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two rankings are the same, they would have no inversions</a:t>
                </a:r>
              </a:p>
              <a:p>
                <a:r>
                  <a:rPr lang="en-US" dirty="0"/>
                  <a:t>If two rankings were sorted in opposite directions, they would have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𝑛</m:t>
                              </m:r>
                            </m:e>
                          </m:mr>
                          <m:mr>
                            <m:e>
                              <m:r>
                                <a:rPr lang="en-US" i="1">
                                  <a:latin typeface="Cambria Math" panose="02040503050406030204" pitchFamily="18" charset="0"/>
                                </a:rPr>
                                <m:t>2</m:t>
                              </m:r>
                            </m:e>
                          </m:mr>
                        </m:m>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−2</m:t>
                            </m:r>
                          </m:e>
                        </m:d>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inversions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4780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Visualization of inversions</a:t>
            </a:r>
            <a:endParaRPr lang="en-US" dirty="0"/>
          </a:p>
        </p:txBody>
      </p:sp>
      <p:sp>
        <p:nvSpPr>
          <p:cNvPr id="3" name="Content Placeholder 2"/>
          <p:cNvSpPr>
            <a:spLocks noGrp="1"/>
          </p:cNvSpPr>
          <p:nvPr>
            <p:ph idx="1"/>
          </p:nvPr>
        </p:nvSpPr>
        <p:spPr/>
        <p:txBody>
          <a:bodyPr/>
          <a:lstStyle/>
          <a:p>
            <a:r>
              <a:rPr lang="en-US" dirty="0"/>
              <a:t>You can visualize inversions as the number of line segments crossings if you match up items in one list with the other</a:t>
            </a:r>
          </a:p>
          <a:p>
            <a:endParaRPr lang="en-US" dirty="0"/>
          </a:p>
          <a:p>
            <a:endParaRPr lang="en-US" dirty="0"/>
          </a:p>
          <a:p>
            <a:endParaRPr lang="en-US" dirty="0"/>
          </a:p>
          <a:p>
            <a:endParaRPr lang="en-US" dirty="0"/>
          </a:p>
          <a:p>
            <a:endParaRPr lang="en-US" dirty="0"/>
          </a:p>
          <a:p>
            <a:endParaRPr lang="en-US" dirty="0"/>
          </a:p>
          <a:p>
            <a:r>
              <a:rPr lang="en-US" dirty="0"/>
              <a:t>A total of 4 inversions</a:t>
            </a:r>
          </a:p>
        </p:txBody>
      </p:sp>
      <p:grpSp>
        <p:nvGrpSpPr>
          <p:cNvPr id="16" name="Group 15"/>
          <p:cNvGrpSpPr/>
          <p:nvPr/>
        </p:nvGrpSpPr>
        <p:grpSpPr>
          <a:xfrm>
            <a:off x="609600" y="3417277"/>
            <a:ext cx="10972800" cy="2514600"/>
            <a:chOff x="-419669" y="3733800"/>
            <a:chExt cx="9335069" cy="2514600"/>
          </a:xfrm>
        </p:grpSpPr>
        <p:sp>
          <p:nvSpPr>
            <p:cNvPr id="5" name="TextBox 4"/>
            <p:cNvSpPr txBox="1"/>
            <p:nvPr/>
          </p:nvSpPr>
          <p:spPr>
            <a:xfrm>
              <a:off x="-419669" y="3733800"/>
              <a:ext cx="9335069" cy="2514600"/>
            </a:xfrm>
            <a:prstGeom prst="rect">
              <a:avLst/>
            </a:prstGeom>
            <a:noFill/>
          </p:spPr>
          <p:txBody>
            <a:bodyPr wrap="square" numCol="2" spcCol="1371600" rtlCol="0">
              <a:noAutofit/>
            </a:bodyPr>
            <a:lstStyle/>
            <a:p>
              <a:pPr marL="468630" indent="-514350">
                <a:buFont typeface="+mj-lt"/>
                <a:buAutoNum type="arabicPeriod"/>
              </a:pPr>
              <a:r>
                <a:rPr lang="en-US" sz="2800" i="1" dirty="0"/>
                <a:t>Sinners</a:t>
              </a:r>
            </a:p>
            <a:p>
              <a:pPr marL="468630" indent="-514350">
                <a:buFont typeface="+mj-lt"/>
                <a:buAutoNum type="arabicPeriod"/>
              </a:pPr>
              <a:r>
                <a:rPr lang="en-US" sz="2800" i="1" dirty="0"/>
                <a:t>Hamnet</a:t>
              </a:r>
            </a:p>
            <a:p>
              <a:pPr marL="468630" indent="-514350">
                <a:buFont typeface="+mj-lt"/>
                <a:buAutoNum type="arabicPeriod"/>
              </a:pPr>
              <a:r>
                <a:rPr lang="en-US" sz="2800" i="1" dirty="0"/>
                <a:t>Marty Supreme</a:t>
              </a:r>
            </a:p>
            <a:p>
              <a:pPr marL="468630" indent="-514350">
                <a:buFont typeface="+mj-lt"/>
                <a:buAutoNum type="arabicPeriod"/>
              </a:pPr>
              <a:r>
                <a:rPr lang="en-US" sz="2800" i="1" dirty="0"/>
                <a:t>One Battle After Another</a:t>
              </a:r>
            </a:p>
            <a:p>
              <a:endParaRPr lang="en-US" sz="2800" i="1" dirty="0"/>
            </a:p>
            <a:p>
              <a:pPr marL="468630" indent="-514350">
                <a:buFont typeface="+mj-lt"/>
                <a:buAutoNum type="arabicPeriod"/>
              </a:pPr>
              <a:r>
                <a:rPr lang="en-US" sz="2800" i="1" dirty="0"/>
                <a:t>Hamnet</a:t>
              </a:r>
            </a:p>
            <a:p>
              <a:pPr marL="468630" indent="-514350">
                <a:buFont typeface="+mj-lt"/>
                <a:buAutoNum type="arabicPeriod"/>
              </a:pPr>
              <a:r>
                <a:rPr lang="en-US" sz="2800" i="1" dirty="0"/>
                <a:t>One Battle After Another</a:t>
              </a:r>
            </a:p>
            <a:p>
              <a:pPr marL="468630" indent="-514350">
                <a:buFont typeface="+mj-lt"/>
                <a:buAutoNum type="arabicPeriod"/>
              </a:pPr>
              <a:r>
                <a:rPr lang="en-US" sz="2800" i="1" dirty="0"/>
                <a:t>Marty Supreme</a:t>
              </a:r>
            </a:p>
            <a:p>
              <a:pPr marL="468630" indent="-514350">
                <a:buFont typeface="+mj-lt"/>
                <a:buAutoNum type="arabicPeriod"/>
              </a:pPr>
              <a:r>
                <a:rPr lang="en-US" sz="2800" i="1" dirty="0"/>
                <a:t>Sinners</a:t>
              </a:r>
            </a:p>
          </p:txBody>
        </p:sp>
        <p:cxnSp>
          <p:nvCxnSpPr>
            <p:cNvPr id="7" name="Straight Connector 6"/>
            <p:cNvCxnSpPr>
              <a:cxnSpLocks/>
            </p:cNvCxnSpPr>
            <p:nvPr/>
          </p:nvCxnSpPr>
          <p:spPr>
            <a:xfrm>
              <a:off x="2043752" y="4876800"/>
              <a:ext cx="27227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3124200" y="4507523"/>
              <a:ext cx="1642281" cy="826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flipV="1">
              <a:off x="1201003" y="4114800"/>
              <a:ext cx="3565479" cy="1219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1201003" y="4050323"/>
              <a:ext cx="3565478" cy="45720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10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Can we do better than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sSup>
                      <m:sSupPr>
                        <m:ctrlPr>
                          <a:rPr lang="en-US" b="1" i="1" dirty="0" smtClean="0">
                            <a:latin typeface="Cambria Math" panose="02040503050406030204" pitchFamily="18" charset="0"/>
                          </a:rPr>
                        </m:ctrlPr>
                      </m:sSupPr>
                      <m:e>
                        <m:r>
                          <a:rPr lang="en-US" i="1" dirty="0" smtClean="0">
                            <a:latin typeface="Cambria Math" panose="02040503050406030204" pitchFamily="18" charset="0"/>
                          </a:rPr>
                          <m:t>𝑛</m:t>
                        </m:r>
                      </m:e>
                      <m:sup>
                        <m:r>
                          <a:rPr lang="en-US" b="1" i="1" dirty="0" smtClean="0">
                            <a:latin typeface="Cambria Math" panose="02040503050406030204" pitchFamily="18" charset="0"/>
                          </a:rPr>
                          <m:t>𝟐</m:t>
                        </m:r>
                      </m:sup>
                    </m:sSup>
                    <m:r>
                      <a:rPr lang="en-US" i="1" dirty="0">
                        <a:latin typeface="Cambria Math" panose="02040503050406030204" pitchFamily="18" charset="0"/>
                      </a:rPr>
                      <m:t>)</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p:txBody>
          <a:bodyPr>
            <a:normAutofit fontScale="92500" lnSpcReduction="20000"/>
          </a:bodyPr>
          <a:lstStyle/>
          <a:p>
            <a:r>
              <a:rPr lang="en-US" dirty="0"/>
              <a:t>Of course!</a:t>
            </a:r>
          </a:p>
          <a:p>
            <a:r>
              <a:rPr lang="en-US" dirty="0"/>
              <a:t>We can borrow from the </a:t>
            </a:r>
            <a:r>
              <a:rPr lang="en-US" dirty="0" err="1"/>
              <a:t>Mergesort</a:t>
            </a:r>
            <a:r>
              <a:rPr lang="en-US" dirty="0"/>
              <a:t> algorithm</a:t>
            </a:r>
          </a:p>
          <a:p>
            <a:r>
              <a:rPr lang="en-US" dirty="0"/>
              <a:t>Divide the problem in half</a:t>
            </a:r>
          </a:p>
          <a:p>
            <a:r>
              <a:rPr lang="en-US" dirty="0"/>
              <a:t>Then, we will get the number of inversions in the first half and in the second half</a:t>
            </a:r>
          </a:p>
          <a:p>
            <a:r>
              <a:rPr lang="en-US" dirty="0"/>
              <a:t>Are we done?</a:t>
            </a:r>
          </a:p>
          <a:p>
            <a:pPr lvl="1"/>
            <a:r>
              <a:rPr lang="en-US" dirty="0"/>
              <a:t>No, we also have to count the inversions between the first half and the second half</a:t>
            </a:r>
          </a:p>
          <a:p>
            <a:pPr lvl="1"/>
            <a:r>
              <a:rPr lang="en-US" dirty="0"/>
              <a:t>Those are exactly those elements in the first half that are bigger than elements from the second half</a:t>
            </a:r>
          </a:p>
          <a:p>
            <a:pPr lvl="1"/>
            <a:r>
              <a:rPr lang="en-US" dirty="0"/>
              <a:t>We can find those during the merge process</a:t>
            </a:r>
          </a:p>
        </p:txBody>
      </p:sp>
    </p:spTree>
    <p:extLst>
      <p:ext uri="{BB962C8B-B14F-4D97-AF65-F5344CB8AC3E}">
        <p14:creationId xmlns:p14="http://schemas.microsoft.com/office/powerpoint/2010/main" val="16542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Merge-and-Count(</a:t>
                </a:r>
                <a14:m>
                  <m:oMath xmlns:m="http://schemas.openxmlformats.org/officeDocument/2006/math">
                    <m:r>
                      <a:rPr lang="en-US" i="1" dirty="0" smtClean="0">
                        <a:latin typeface="Cambria Math" panose="02040503050406030204" pitchFamily="18" charset="0"/>
                      </a:rPr>
                      <m:t>𝐴</m:t>
                    </m:r>
                  </m:oMath>
                </a14:m>
                <a:r>
                  <a:rPr lang="en-US" dirty="0"/>
                  <a:t>, </a:t>
                </a:r>
                <a14:m>
                  <m:oMath xmlns:m="http://schemas.openxmlformats.org/officeDocument/2006/math">
                    <m:r>
                      <a:rPr lang="en-US" i="1" dirty="0" smtClean="0">
                        <a:latin typeface="Cambria Math" panose="02040503050406030204" pitchFamily="18" charset="0"/>
                      </a:rPr>
                      <m:t>𝐵</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Maintain a </a:t>
                </a:r>
                <a14:m>
                  <m:oMath xmlns:m="http://schemas.openxmlformats.org/officeDocument/2006/math">
                    <m:r>
                      <a:rPr lang="en-US" i="1" dirty="0" smtClean="0">
                        <a:latin typeface="Cambria Math" panose="02040503050406030204" pitchFamily="18" charset="0"/>
                      </a:rPr>
                      <m:t>𝐶𝑢𝑟𝑟𝑒𝑛𝑡</m:t>
                    </m:r>
                  </m:oMath>
                </a14:m>
                <a:r>
                  <a:rPr lang="en-US" dirty="0"/>
                  <a:t> pointer into each list, initialized to point to the front elements</a:t>
                </a:r>
              </a:p>
              <a:p>
                <a:r>
                  <a:rPr lang="en-US" dirty="0"/>
                  <a:t>Set </a:t>
                </a:r>
                <a14:m>
                  <m:oMath xmlns:m="http://schemas.openxmlformats.org/officeDocument/2006/math">
                    <m:r>
                      <a:rPr lang="en-US" i="1" dirty="0" smtClean="0">
                        <a:latin typeface="Cambria Math" panose="02040503050406030204" pitchFamily="18" charset="0"/>
                      </a:rPr>
                      <m:t>𝐶𝑜𝑢𝑛𝑡</m:t>
                    </m:r>
                    <m:r>
                      <a:rPr lang="en-US" i="1" dirty="0" smtClean="0">
                        <a:latin typeface="Cambria Math" panose="02040503050406030204" pitchFamily="18" charset="0"/>
                      </a:rPr>
                      <m:t>  = 0</m:t>
                    </m:r>
                  </m:oMath>
                </a14:m>
                <a:endParaRPr lang="en-US" dirty="0"/>
              </a:p>
              <a:p>
                <a:r>
                  <a:rPr lang="en-US" dirty="0"/>
                  <a:t>While both lists have elements</a:t>
                </a:r>
              </a:p>
              <a:p>
                <a:pPr lvl="1"/>
                <a:r>
                  <a:rPr lang="en-US" dirty="0"/>
                  <a:t>Let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𝑎</m:t>
                        </m:r>
                      </m:e>
                      <m:sub>
                        <m:r>
                          <a:rPr lang="en-US" b="0" i="1" dirty="0" smtClean="0">
                            <a:latin typeface="Cambria Math" panose="02040503050406030204" pitchFamily="18" charset="0"/>
                          </a:rPr>
                          <m:t>𝑖</m:t>
                        </m:r>
                      </m:sub>
                    </m:sSub>
                  </m:oMath>
                </a14:m>
                <a:r>
                  <a:rPr lang="en-US" dirty="0"/>
                  <a:t> 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b="0" i="1" dirty="0" smtClean="0">
                            <a:latin typeface="Cambria Math" panose="02040503050406030204" pitchFamily="18" charset="0"/>
                          </a:rPr>
                          <m:t>𝑗</m:t>
                        </m:r>
                      </m:sub>
                    </m:sSub>
                  </m:oMath>
                </a14:m>
                <a:r>
                  <a:rPr lang="en-US" dirty="0"/>
                  <a:t> be the elements pointed to by the </a:t>
                </a:r>
                <a14:m>
                  <m:oMath xmlns:m="http://schemas.openxmlformats.org/officeDocument/2006/math">
                    <m:r>
                      <a:rPr lang="en-US" i="1" dirty="0" smtClean="0">
                        <a:latin typeface="Cambria Math" panose="02040503050406030204" pitchFamily="18" charset="0"/>
                      </a:rPr>
                      <m:t>𝐶𝑢𝑟𝑟𝑒𝑛𝑡</m:t>
                    </m:r>
                  </m:oMath>
                </a14:m>
                <a:r>
                  <a:rPr lang="en-US" dirty="0"/>
                  <a:t> pointer</a:t>
                </a:r>
              </a:p>
              <a:p>
                <a:pPr lvl="1"/>
                <a:r>
                  <a:rPr lang="en-US" dirty="0"/>
                  <a:t>Append the smaller one to the output list</a:t>
                </a:r>
              </a:p>
              <a:p>
                <a:pPr lvl="1"/>
                <a:r>
                  <a:rPr lang="en-US" dirty="0"/>
                  <a:t>If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𝑏</m:t>
                        </m:r>
                      </m:e>
                      <m:sub>
                        <m:r>
                          <a:rPr lang="en-US" b="0" i="1" dirty="0" smtClean="0">
                            <a:latin typeface="Cambria Math" panose="02040503050406030204" pitchFamily="18" charset="0"/>
                          </a:rPr>
                          <m:t>𝑗</m:t>
                        </m:r>
                      </m:sub>
                    </m:sSub>
                  </m:oMath>
                </a14:m>
                <a:r>
                  <a:rPr lang="en-US" dirty="0"/>
                  <a:t> is smaller then</a:t>
                </a:r>
              </a:p>
              <a:p>
                <a:pPr lvl="2"/>
                <a:r>
                  <a:rPr lang="en-US" dirty="0"/>
                  <a:t>Increment </a:t>
                </a:r>
                <a14:m>
                  <m:oMath xmlns:m="http://schemas.openxmlformats.org/officeDocument/2006/math">
                    <m:r>
                      <a:rPr lang="en-US" i="1" dirty="0" smtClean="0">
                        <a:latin typeface="Cambria Math" panose="02040503050406030204" pitchFamily="18" charset="0"/>
                      </a:rPr>
                      <m:t>𝐶𝑜𝑢𝑛𝑡</m:t>
                    </m:r>
                  </m:oMath>
                </a14:m>
                <a:r>
                  <a:rPr lang="en-US" dirty="0"/>
                  <a:t> by the number of elements left in </a:t>
                </a:r>
                <a14:m>
                  <m:oMath xmlns:m="http://schemas.openxmlformats.org/officeDocument/2006/math">
                    <m:r>
                      <a:rPr lang="en-US" i="1" dirty="0" smtClean="0">
                        <a:latin typeface="Cambria Math" panose="02040503050406030204" pitchFamily="18" charset="0"/>
                      </a:rPr>
                      <m:t>𝐴</m:t>
                    </m:r>
                  </m:oMath>
                </a14:m>
                <a:endParaRPr lang="en-US" i="1" dirty="0"/>
              </a:p>
              <a:p>
                <a:pPr lvl="1"/>
                <a:r>
                  <a:rPr lang="en-US" dirty="0"/>
                  <a:t>Advance the </a:t>
                </a:r>
                <a14:m>
                  <m:oMath xmlns:m="http://schemas.openxmlformats.org/officeDocument/2006/math">
                    <m:r>
                      <a:rPr lang="en-US" i="1" dirty="0" smtClean="0">
                        <a:latin typeface="Cambria Math" panose="02040503050406030204" pitchFamily="18" charset="0"/>
                      </a:rPr>
                      <m:t>𝐶𝑢𝑟𝑟𝑒𝑛𝑡</m:t>
                    </m:r>
                  </m:oMath>
                </a14:m>
                <a:r>
                  <a:rPr lang="en-US" dirty="0"/>
                  <a:t> pointer in the list that had the smaller element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581" r="-556"/>
                </a:stretch>
              </a:blipFill>
            </p:spPr>
            <p:txBody>
              <a:bodyPr/>
              <a:lstStyle/>
              <a:p>
                <a:r>
                  <a:rPr lang="en-US">
                    <a:noFill/>
                  </a:rPr>
                  <a:t> </a:t>
                </a:r>
              </a:p>
            </p:txBody>
          </p:sp>
        </mc:Fallback>
      </mc:AlternateContent>
    </p:spTree>
    <p:extLst>
      <p:ext uri="{BB962C8B-B14F-4D97-AF65-F5344CB8AC3E}">
        <p14:creationId xmlns:p14="http://schemas.microsoft.com/office/powerpoint/2010/main" val="12299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Sort-and-Count(</a:t>
                </a:r>
                <a14:m>
                  <m:oMath xmlns:m="http://schemas.openxmlformats.org/officeDocument/2006/math">
                    <m:r>
                      <a:rPr lang="en-US" i="1" dirty="0" smtClean="0">
                        <a:latin typeface="Cambria Math" panose="02040503050406030204" pitchFamily="18" charset="0"/>
                      </a:rPr>
                      <m:t>𝐿</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If the list has one element then</a:t>
                </a:r>
              </a:p>
              <a:p>
                <a:pPr lvl="1"/>
                <a:r>
                  <a:rPr lang="en-US" dirty="0"/>
                  <a:t>Return </a:t>
                </a:r>
                <a14:m>
                  <m:oMath xmlns:m="http://schemas.openxmlformats.org/officeDocument/2006/math">
                    <m:r>
                      <a:rPr lang="en-US" i="1" dirty="0" smtClean="0">
                        <a:latin typeface="Cambria Math" panose="02040503050406030204" pitchFamily="18" charset="0"/>
                      </a:rPr>
                      <m:t>0</m:t>
                    </m:r>
                  </m:oMath>
                </a14:m>
                <a:r>
                  <a:rPr lang="en-US" dirty="0"/>
                  <a:t> inversions and the list </a:t>
                </a:r>
                <a14:m>
                  <m:oMath xmlns:m="http://schemas.openxmlformats.org/officeDocument/2006/math">
                    <m:r>
                      <a:rPr lang="en-US" i="1" dirty="0" smtClean="0">
                        <a:latin typeface="Cambria Math" panose="02040503050406030204" pitchFamily="18" charset="0"/>
                      </a:rPr>
                      <m:t>𝐿</m:t>
                    </m:r>
                  </m:oMath>
                </a14:m>
                <a:endParaRPr lang="en-US" i="1" dirty="0"/>
              </a:p>
              <a:p>
                <a:r>
                  <a:rPr lang="en-US" dirty="0"/>
                  <a:t>Else</a:t>
                </a:r>
              </a:p>
              <a:p>
                <a:pPr lvl="1"/>
                <a:r>
                  <a:rPr lang="en-US" dirty="0"/>
                  <a:t>Divide the list into two halves:</a:t>
                </a:r>
              </a:p>
              <a:p>
                <a:pPr lvl="2"/>
                <a14:m>
                  <m:oMath xmlns:m="http://schemas.openxmlformats.org/officeDocument/2006/math">
                    <m:r>
                      <a:rPr lang="en-US" i="1" dirty="0" smtClean="0">
                        <a:latin typeface="Cambria Math" panose="02040503050406030204" pitchFamily="18" charset="0"/>
                      </a:rPr>
                      <m:t>𝐴</m:t>
                    </m:r>
                  </m:oMath>
                </a14:m>
                <a:r>
                  <a:rPr lang="en-US" dirty="0"/>
                  <a:t> has the first </a:t>
                </a:r>
                <a14:m>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dirty="0"/>
                  <a:t> elements</a:t>
                </a:r>
              </a:p>
              <a:p>
                <a:pPr lvl="2"/>
                <a14:m>
                  <m:oMath xmlns:m="http://schemas.openxmlformats.org/officeDocument/2006/math">
                    <m:r>
                      <a:rPr lang="en-US" i="1" dirty="0" smtClean="0">
                        <a:latin typeface="Cambria Math" panose="02040503050406030204" pitchFamily="18" charset="0"/>
                      </a:rPr>
                      <m:t>𝐵</m:t>
                    </m:r>
                  </m:oMath>
                </a14:m>
                <a:r>
                  <a:rPr lang="en-US" dirty="0"/>
                  <a:t> has the remaining </a:t>
                </a:r>
                <a14:m>
                  <m:oMath xmlns:m="http://schemas.openxmlformats.org/officeDocument/2006/math">
                    <m:d>
                      <m:dPr>
                        <m:begChr m:val="⌊"/>
                        <m:endChr m:val="⌋"/>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b="0" i="1">
                                <a:latin typeface="Cambria Math" panose="02040503050406030204" pitchFamily="18" charset="0"/>
                              </a:rPr>
                              <m:t>𝑛</m:t>
                            </m:r>
                          </m:num>
                          <m:den>
                            <m:r>
                              <a:rPr lang="en-US" b="0" i="1">
                                <a:latin typeface="Cambria Math" panose="02040503050406030204" pitchFamily="18" charset="0"/>
                              </a:rPr>
                              <m:t>2</m:t>
                            </m:r>
                          </m:den>
                        </m:f>
                      </m:e>
                    </m:d>
                  </m:oMath>
                </a14:m>
                <a:r>
                  <a:rPr lang="en-US" dirty="0"/>
                  <a:t> elements</a:t>
                </a:r>
              </a:p>
              <a:p>
                <a:pPr lvl="1"/>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𝑖𝑛𝑣𝑒𝑟𝑠𝑖𝑜𝑛</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𝑠</m:t>
                        </m:r>
                      </m:e>
                      <m:sub>
                        <m:r>
                          <a:rPr lang="en-US" b="0" i="1" dirty="0" smtClean="0">
                            <a:latin typeface="Cambria Math" panose="02040503050406030204" pitchFamily="18" charset="0"/>
                          </a:rPr>
                          <m:t>𝐴</m:t>
                        </m:r>
                      </m:sub>
                    </m:sSub>
                    <m:r>
                      <a:rPr lang="en-US" i="1" dirty="0">
                        <a:latin typeface="Cambria Math" panose="02040503050406030204" pitchFamily="18" charset="0"/>
                      </a:rPr>
                      <m:t>, </m:t>
                    </m:r>
                    <m:r>
                      <a:rPr lang="en-US" i="1" dirty="0">
                        <a:latin typeface="Cambria Math" panose="02040503050406030204" pitchFamily="18" charset="0"/>
                      </a:rPr>
                      <m:t>𝐴</m:t>
                    </m:r>
                    <m:r>
                      <a:rPr lang="en-US" i="1" dirty="0">
                        <a:latin typeface="Cambria Math" panose="02040503050406030204" pitchFamily="18" charset="0"/>
                      </a:rPr>
                      <m:t>)</m:t>
                    </m:r>
                  </m:oMath>
                </a14:m>
                <a:r>
                  <a:rPr lang="en-US" dirty="0"/>
                  <a:t> = Sort-and-Count(</a:t>
                </a:r>
                <a14:m>
                  <m:oMath xmlns:m="http://schemas.openxmlformats.org/officeDocument/2006/math">
                    <m:r>
                      <a:rPr lang="en-US" i="1" dirty="0" smtClean="0">
                        <a:latin typeface="Cambria Math" panose="02040503050406030204" pitchFamily="18" charset="0"/>
                      </a:rPr>
                      <m:t>𝐴</m:t>
                    </m:r>
                  </m:oMath>
                </a14:m>
                <a:r>
                  <a:rPr lang="en-US" dirty="0"/>
                  <a:t>)</a:t>
                </a:r>
              </a:p>
              <a:p>
                <a:pPr lvl="1"/>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𝑖𝑛𝑣𝑒𝑟𝑠𝑖𝑜𝑛</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𝑠</m:t>
                        </m:r>
                      </m:e>
                      <m:sub>
                        <m:r>
                          <a:rPr lang="en-US" b="0" i="1" dirty="0" smtClean="0">
                            <a:latin typeface="Cambria Math" panose="02040503050406030204" pitchFamily="18" charset="0"/>
                          </a:rPr>
                          <m:t>𝐵</m:t>
                        </m:r>
                      </m:sub>
                    </m:sSub>
                    <m:r>
                      <a:rPr lang="en-US" i="1" dirty="0">
                        <a:latin typeface="Cambria Math" panose="02040503050406030204" pitchFamily="18" charset="0"/>
                      </a:rPr>
                      <m:t>, </m:t>
                    </m:r>
                    <m:r>
                      <a:rPr lang="en-US" i="1" dirty="0">
                        <a:latin typeface="Cambria Math" panose="02040503050406030204" pitchFamily="18" charset="0"/>
                      </a:rPr>
                      <m:t>𝐵</m:t>
                    </m:r>
                    <m:r>
                      <a:rPr lang="en-US" i="1" dirty="0">
                        <a:latin typeface="Cambria Math" panose="02040503050406030204" pitchFamily="18" charset="0"/>
                      </a:rPr>
                      <m:t>)</m:t>
                    </m:r>
                  </m:oMath>
                </a14:m>
                <a:r>
                  <a:rPr lang="en-US" dirty="0"/>
                  <a:t> = Sort-and-Count(</a:t>
                </a:r>
                <a14:m>
                  <m:oMath xmlns:m="http://schemas.openxmlformats.org/officeDocument/2006/math">
                    <m:r>
                      <a:rPr lang="en-US" i="1" dirty="0" smtClean="0">
                        <a:latin typeface="Cambria Math" panose="02040503050406030204" pitchFamily="18" charset="0"/>
                      </a:rPr>
                      <m:t>𝐵</m:t>
                    </m:r>
                  </m:oMath>
                </a14:m>
                <a:r>
                  <a:rPr lang="en-US" dirty="0"/>
                  <a:t>)</a:t>
                </a:r>
              </a:p>
              <a:p>
                <a:pPr lvl="1"/>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𝑖𝑛𝑣𝑒𝑟𝑠𝑖𝑜𝑛𝑠</m:t>
                    </m:r>
                    <m:r>
                      <a:rPr lang="en-US" i="1" dirty="0" smtClean="0">
                        <a:latin typeface="Cambria Math" panose="02040503050406030204" pitchFamily="18" charset="0"/>
                      </a:rPr>
                      <m:t>, </m:t>
                    </m:r>
                    <m:r>
                      <a:rPr lang="en-US" i="1" dirty="0" smtClean="0">
                        <a:latin typeface="Cambria Math" panose="02040503050406030204" pitchFamily="18" charset="0"/>
                      </a:rPr>
                      <m:t>𝐿</m:t>
                    </m:r>
                    <m:r>
                      <a:rPr lang="en-US" i="1" dirty="0" smtClean="0">
                        <a:latin typeface="Cambria Math" panose="02040503050406030204" pitchFamily="18" charset="0"/>
                      </a:rPr>
                      <m:t>)</m:t>
                    </m:r>
                  </m:oMath>
                </a14:m>
                <a:r>
                  <a:rPr lang="en-US" dirty="0"/>
                  <a:t> = Merge-and-Count(</a:t>
                </a:r>
                <a14:m>
                  <m:oMath xmlns:m="http://schemas.openxmlformats.org/officeDocument/2006/math">
                    <m:r>
                      <a:rPr lang="en-US" i="1" dirty="0" smtClean="0">
                        <a:latin typeface="Cambria Math" panose="02040503050406030204" pitchFamily="18" charset="0"/>
                      </a:rPr>
                      <m:t>𝐴</m:t>
                    </m:r>
                  </m:oMath>
                </a14:m>
                <a:r>
                  <a:rPr lang="en-US" dirty="0"/>
                  <a:t>,</a:t>
                </a:r>
                <a:r>
                  <a:rPr lang="en-US" i="1" dirty="0"/>
                  <a:t> </a:t>
                </a:r>
                <a14:m>
                  <m:oMath xmlns:m="http://schemas.openxmlformats.org/officeDocument/2006/math">
                    <m:r>
                      <a:rPr lang="en-US" i="1" dirty="0" smtClean="0">
                        <a:latin typeface="Cambria Math" panose="02040503050406030204" pitchFamily="18" charset="0"/>
                      </a:rPr>
                      <m:t>𝐵</m:t>
                    </m:r>
                  </m:oMath>
                </a14:m>
                <a:r>
                  <a:rPr lang="en-US" dirty="0"/>
                  <a:t>)</a:t>
                </a:r>
              </a:p>
              <a:p>
                <a:pPr lvl="1"/>
                <a:r>
                  <a:rPr lang="en-US" dirty="0"/>
                  <a:t>Return </a:t>
                </a:r>
                <a14:m>
                  <m:oMath xmlns:m="http://schemas.openxmlformats.org/officeDocument/2006/math">
                    <m:r>
                      <a:rPr lang="en-US" i="1" dirty="0" smtClean="0">
                        <a:latin typeface="Cambria Math" panose="02040503050406030204" pitchFamily="18" charset="0"/>
                      </a:rPr>
                      <m:t>𝑖𝑛𝑣𝑒𝑟𝑠𝑖𝑜𝑛𝑠</m:t>
                    </m:r>
                    <m:r>
                      <a:rPr lang="en-US" i="1" dirty="0" smtClean="0">
                        <a:latin typeface="Cambria Math" panose="02040503050406030204" pitchFamily="18" charset="0"/>
                      </a:rPr>
                      <m:t> + </m:t>
                    </m:r>
                    <m:r>
                      <a:rPr lang="en-US" i="1" dirty="0" err="1">
                        <a:latin typeface="Cambria Math" panose="02040503050406030204" pitchFamily="18" charset="0"/>
                      </a:rPr>
                      <m:t>𝑖𝑛𝑣𝑒𝑟𝑠𝑖𝑜𝑛</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𝑠</m:t>
                        </m:r>
                      </m:e>
                      <m:sub>
                        <m:r>
                          <a:rPr lang="en-US" b="0" i="1" dirty="0" smtClean="0">
                            <a:latin typeface="Cambria Math" panose="02040503050406030204" pitchFamily="18" charset="0"/>
                          </a:rPr>
                          <m:t>𝐴</m:t>
                        </m:r>
                      </m:sub>
                    </m:sSub>
                    <m:r>
                      <a:rPr lang="en-US" i="1" dirty="0">
                        <a:latin typeface="Cambria Math" panose="02040503050406030204" pitchFamily="18" charset="0"/>
                      </a:rPr>
                      <m:t> + </m:t>
                    </m:r>
                    <m:r>
                      <a:rPr lang="en-US" i="1" dirty="0" err="1">
                        <a:latin typeface="Cambria Math" panose="02040503050406030204" pitchFamily="18" charset="0"/>
                      </a:rPr>
                      <m:t>𝑖𝑛𝑣𝑒𝑟𝑠𝑖𝑜𝑛</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𝑠</m:t>
                        </m:r>
                      </m:e>
                      <m:sub>
                        <m:r>
                          <a:rPr lang="en-US" b="0" i="1" dirty="0" smtClean="0">
                            <a:latin typeface="Cambria Math" panose="02040503050406030204" pitchFamily="18" charset="0"/>
                          </a:rPr>
                          <m:t>𝐵</m:t>
                        </m:r>
                      </m:sub>
                    </m:sSub>
                  </m:oMath>
                </a14:m>
                <a:r>
                  <a:rPr lang="en-US" dirty="0"/>
                  <a:t> and sorted list </a:t>
                </a:r>
                <a14:m>
                  <m:oMath xmlns:m="http://schemas.openxmlformats.org/officeDocument/2006/math">
                    <m:r>
                      <a:rPr lang="en-US" i="1" dirty="0" smtClean="0">
                        <a:latin typeface="Cambria Math" panose="02040503050406030204" pitchFamily="18" charset="0"/>
                      </a:rPr>
                      <m:t>𝐿</m:t>
                    </m:r>
                  </m:oMath>
                </a14:m>
                <a:endParaRPr lang="en-US" i="1" dirty="0"/>
              </a:p>
              <a:p>
                <a:pPr lvl="1"/>
                <a:endParaRPr lang="en-US" dirty="0"/>
              </a:p>
              <a:p>
                <a:pPr lvl="1"/>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372"/>
                </a:stretch>
              </a:blipFill>
            </p:spPr>
            <p:txBody>
              <a:bodyPr/>
              <a:lstStyle/>
              <a:p>
                <a:r>
                  <a:rPr lang="en-US">
                    <a:noFill/>
                  </a:rPr>
                  <a:t> </a:t>
                </a:r>
              </a:p>
            </p:txBody>
          </p:sp>
        </mc:Fallback>
      </mc:AlternateContent>
    </p:spTree>
    <p:extLst>
      <p:ext uri="{BB962C8B-B14F-4D97-AF65-F5344CB8AC3E}">
        <p14:creationId xmlns:p14="http://schemas.microsoft.com/office/powerpoint/2010/main" val="11462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Since Merge-and-Count is bounded by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the running time for Sort-and-Count is clearly:</a:t>
                </a:r>
              </a:p>
              <a:p>
                <a:pPr lvl="1"/>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𝑐</m:t>
                    </m:r>
                  </m:oMath>
                </a14:m>
                <a:endParaRPr lang="en-US" b="0" i="1" dirty="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𝑐𝑛</m:t>
                    </m:r>
                  </m:oMath>
                </a14:m>
                <a:r>
                  <a:rPr lang="en-US" dirty="0"/>
                  <a:t>,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≥2</m:t>
                    </m:r>
                  </m:oMath>
                </a14:m>
                <a:endParaRPr lang="en-US" dirty="0"/>
              </a:p>
              <a:p>
                <a:r>
                  <a:rPr lang="en-US" dirty="0"/>
                  <a:t>By the same analysis as for </a:t>
                </a:r>
                <a:r>
                  <a:rPr lang="en-US" dirty="0" err="1"/>
                  <a:t>Mergesort</a:t>
                </a:r>
                <a:r>
                  <a:rPr lang="en-US" dirty="0"/>
                  <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is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1500"/>
                </a:stretch>
              </a:blipFill>
            </p:spPr>
            <p:txBody>
              <a:bodyPr/>
              <a:lstStyle/>
              <a:p>
                <a:r>
                  <a:rPr lang="en-US">
                    <a:noFill/>
                  </a:rPr>
                  <a:t> </a:t>
                </a:r>
              </a:p>
            </p:txBody>
          </p:sp>
        </mc:Fallback>
      </mc:AlternateContent>
    </p:spTree>
    <p:extLst>
      <p:ext uri="{BB962C8B-B14F-4D97-AF65-F5344CB8AC3E}">
        <p14:creationId xmlns:p14="http://schemas.microsoft.com/office/powerpoint/2010/main" val="22338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Closest Pair of Points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645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Closest pair of points</a:t>
            </a:r>
          </a:p>
        </p:txBody>
      </p:sp>
      <p:sp>
        <p:nvSpPr>
          <p:cNvPr id="3" name="Content Placeholder 2"/>
          <p:cNvSpPr>
            <a:spLocks noGrp="1"/>
          </p:cNvSpPr>
          <p:nvPr>
            <p:ph idx="1"/>
          </p:nvPr>
        </p:nvSpPr>
        <p:spPr/>
        <p:txBody>
          <a:bodyPr/>
          <a:lstStyle/>
          <a:p>
            <a:r>
              <a:rPr lang="en-US" dirty="0"/>
              <a:t>Imagine you have a set of points in a 2D plane</a:t>
            </a:r>
          </a:p>
          <a:p>
            <a:r>
              <a:rPr lang="en-US" dirty="0"/>
              <a:t>How do you find the  pair of points that's closest?</a:t>
            </a:r>
          </a:p>
          <a:p>
            <a:r>
              <a:rPr lang="en-US" dirty="0"/>
              <a:t>This is a fundamental problem in the area of </a:t>
            </a:r>
            <a:r>
              <a:rPr lang="en-US" b="1" dirty="0"/>
              <a:t>computational geometry</a:t>
            </a:r>
          </a:p>
          <a:p>
            <a:r>
              <a:rPr lang="en-US" dirty="0"/>
              <a:t>As usual,  you could look at all pairs of points</a:t>
            </a:r>
          </a:p>
        </p:txBody>
      </p:sp>
    </p:spTree>
    <p:extLst>
      <p:ext uri="{BB962C8B-B14F-4D97-AF65-F5344CB8AC3E}">
        <p14:creationId xmlns:p14="http://schemas.microsoft.com/office/powerpoint/2010/main" val="37312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Designing the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make things simpler, we assume that  no two points have the same </a:t>
                </a:r>
                <a14:m>
                  <m:oMath xmlns:m="http://schemas.openxmlformats.org/officeDocument/2006/math">
                    <m:r>
                      <a:rPr lang="en-US" i="1" dirty="0" smtClean="0">
                        <a:latin typeface="Cambria Math" panose="02040503050406030204" pitchFamily="18" charset="0"/>
                      </a:rPr>
                      <m:t>𝑥</m:t>
                    </m:r>
                  </m:oMath>
                </a14:m>
                <a:r>
                  <a:rPr lang="en-US" dirty="0"/>
                  <a:t>-coordinate or </a:t>
                </a:r>
                <a14:m>
                  <m:oMath xmlns:m="http://schemas.openxmlformats.org/officeDocument/2006/math">
                    <m:r>
                      <a:rPr lang="en-US" i="1" dirty="0" smtClean="0">
                        <a:latin typeface="Cambria Math" panose="02040503050406030204" pitchFamily="18" charset="0"/>
                      </a:rPr>
                      <m:t>𝑦</m:t>
                    </m:r>
                  </m:oMath>
                </a14:m>
                <a:r>
                  <a:rPr lang="en-US" dirty="0"/>
                  <a:t>-coordinate</a:t>
                </a:r>
              </a:p>
              <a:p>
                <a:r>
                  <a:rPr lang="en-US" dirty="0"/>
                  <a:t>Think about a one-dimensional approach:</a:t>
                </a:r>
              </a:p>
              <a:p>
                <a:pPr lvl="1"/>
                <a:r>
                  <a:rPr lang="en-US" dirty="0"/>
                  <a:t>Sort the list by </a:t>
                </a:r>
                <a14:m>
                  <m:oMath xmlns:m="http://schemas.openxmlformats.org/officeDocument/2006/math">
                    <m:r>
                      <a:rPr lang="en-US" i="1" dirty="0" smtClean="0">
                        <a:latin typeface="Cambria Math" panose="02040503050406030204" pitchFamily="18" charset="0"/>
                      </a:rPr>
                      <m:t>𝑥</m:t>
                    </m:r>
                  </m:oMath>
                </a14:m>
                <a:r>
                  <a:rPr lang="en-US" dirty="0"/>
                  <a:t>-value</a:t>
                </a:r>
              </a:p>
              <a:p>
                <a:pPr lvl="1"/>
                <a:r>
                  <a:rPr lang="en-US" dirty="0"/>
                  <a:t>The two closest points must be next to each other in the list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15210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type="body" idx="1"/>
          </p:nvPr>
        </p:nvSpPr>
        <p:spPr/>
        <p:txBody>
          <a:bodyPr>
            <a:norm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Divide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Since the name of the chapter is divide and conquer, that's what we do</a:t>
                </a:r>
              </a:p>
              <a:p>
                <a:r>
                  <a:rPr lang="en-US" dirty="0"/>
                  <a:t>First, sort all of the points by increasing </a:t>
                </a:r>
                <a14:m>
                  <m:oMath xmlns:m="http://schemas.openxmlformats.org/officeDocument/2006/math">
                    <m:r>
                      <a:rPr lang="en-US" i="1" dirty="0" smtClean="0">
                        <a:latin typeface="Cambria Math" panose="02040503050406030204" pitchFamily="18" charset="0"/>
                      </a:rPr>
                      <m:t>𝑥</m:t>
                    </m:r>
                  </m:oMath>
                </a14:m>
                <a:r>
                  <a:rPr lang="en-US" dirty="0"/>
                  <a:t>-values, calling this list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b="0" i="1" dirty="0" smtClean="0">
                            <a:latin typeface="Cambria Math" panose="02040503050406030204" pitchFamily="18" charset="0"/>
                          </a:rPr>
                          <m:t>𝑥</m:t>
                        </m:r>
                      </m:sub>
                    </m:sSub>
                  </m:oMath>
                </a14:m>
                <a:endParaRPr lang="en-US" i="1" baseline="-25000" dirty="0"/>
              </a:p>
              <a:p>
                <a:r>
                  <a:rPr lang="en-US" dirty="0"/>
                  <a:t>Then, sort all of the points by increasing </a:t>
                </a:r>
                <a14:m>
                  <m:oMath xmlns:m="http://schemas.openxmlformats.org/officeDocument/2006/math">
                    <m:r>
                      <a:rPr lang="en-US" i="1" dirty="0" smtClean="0">
                        <a:latin typeface="Cambria Math" panose="02040503050406030204" pitchFamily="18" charset="0"/>
                      </a:rPr>
                      <m:t>𝑦</m:t>
                    </m:r>
                  </m:oMath>
                </a14:m>
                <a:r>
                  <a:rPr lang="en-US" dirty="0"/>
                  <a:t>-values, calling this list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b="0" i="1" dirty="0" smtClean="0">
                            <a:latin typeface="Cambria Math" panose="02040503050406030204" pitchFamily="18" charset="0"/>
                          </a:rPr>
                          <m:t>𝑦</m:t>
                        </m:r>
                      </m:sub>
                    </m:sSub>
                  </m:oMath>
                </a14:m>
                <a:endParaRPr lang="en-US" i="1" baseline="-25000" dirty="0"/>
              </a:p>
              <a:p>
                <a:r>
                  <a:rPr lang="en-US" dirty="0"/>
                  <a:t>Find the median point in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b="0" i="1" dirty="0" smtClean="0">
                            <a:latin typeface="Cambria Math" panose="02040503050406030204" pitchFamily="18" charset="0"/>
                          </a:rPr>
                          <m:t>𝑥</m:t>
                        </m:r>
                      </m:sub>
                    </m:sSub>
                  </m:oMath>
                </a14:m>
                <a:r>
                  <a:rPr lang="en-US" dirty="0"/>
                  <a:t> and drop a line through it, dividing the points into those with smaller </a:t>
                </a:r>
                <a14:m>
                  <m:oMath xmlns:m="http://schemas.openxmlformats.org/officeDocument/2006/math">
                    <m:r>
                      <a:rPr lang="en-US" i="1" dirty="0" smtClean="0">
                        <a:latin typeface="Cambria Math" panose="02040503050406030204" pitchFamily="18" charset="0"/>
                      </a:rPr>
                      <m:t>𝑥</m:t>
                    </m:r>
                  </m:oMath>
                </a14:m>
                <a:r>
                  <a:rPr lang="en-US" dirty="0"/>
                  <a:t> (set </a:t>
                </a:r>
                <a14:m>
                  <m:oMath xmlns:m="http://schemas.openxmlformats.org/officeDocument/2006/math">
                    <m:r>
                      <a:rPr lang="en-US" i="1" dirty="0" smtClean="0">
                        <a:latin typeface="Cambria Math" panose="02040503050406030204" pitchFamily="18" charset="0"/>
                      </a:rPr>
                      <m:t>𝑄</m:t>
                    </m:r>
                  </m:oMath>
                </a14:m>
                <a:r>
                  <a:rPr lang="en-US" dirty="0"/>
                  <a:t>) and larger </a:t>
                </a:r>
                <a14:m>
                  <m:oMath xmlns:m="http://schemas.openxmlformats.org/officeDocument/2006/math">
                    <m:r>
                      <a:rPr lang="en-US" i="1" dirty="0" smtClean="0">
                        <a:latin typeface="Cambria Math" panose="02040503050406030204" pitchFamily="18" charset="0"/>
                      </a:rPr>
                      <m:t>𝑥</m:t>
                    </m:r>
                  </m:oMath>
                </a14:m>
                <a:r>
                  <a:rPr lang="en-US" i="1" dirty="0"/>
                  <a:t> </a:t>
                </a:r>
                <a:r>
                  <a:rPr lang="en-US" dirty="0"/>
                  <a:t>(set </a:t>
                </a:r>
                <a14:m>
                  <m:oMath xmlns:m="http://schemas.openxmlformats.org/officeDocument/2006/math">
                    <m:r>
                      <a:rPr lang="en-US" i="1" dirty="0" smtClean="0">
                        <a:latin typeface="Cambria Math" panose="02040503050406030204" pitchFamily="18" charset="0"/>
                      </a:rPr>
                      <m:t>𝑅</m:t>
                    </m:r>
                  </m:oMath>
                </a14:m>
                <a:r>
                  <a:rPr lang="en-US" dirty="0"/>
                  <a:t>)</a:t>
                </a:r>
                <a:endParaRPr lang="en-US" i="1" dirty="0"/>
              </a:p>
              <a:p>
                <a:r>
                  <a:rPr lang="en-US" dirty="0"/>
                  <a:t>Recursively find the closest pair of points on the left side and the closest pair of points on the right side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13" r="-1778" b="-3030"/>
                </a:stretch>
              </a:blipFill>
            </p:spPr>
            <p:txBody>
              <a:bodyPr/>
              <a:lstStyle/>
              <a:p>
                <a:r>
                  <a:rPr lang="en-US">
                    <a:noFill/>
                  </a:rPr>
                  <a:t> </a:t>
                </a:r>
              </a:p>
            </p:txBody>
          </p:sp>
        </mc:Fallback>
      </mc:AlternateContent>
    </p:spTree>
    <p:extLst>
      <p:ext uri="{BB962C8B-B14F-4D97-AF65-F5344CB8AC3E}">
        <p14:creationId xmlns:p14="http://schemas.microsoft.com/office/powerpoint/2010/main" val="29172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995987" y="2342389"/>
            <a:ext cx="0" cy="4263771"/>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Divide points</a:t>
            </a:r>
          </a:p>
        </p:txBody>
      </p:sp>
      <p:sp>
        <p:nvSpPr>
          <p:cNvPr id="4" name="Oval 3"/>
          <p:cNvSpPr/>
          <p:nvPr/>
        </p:nvSpPr>
        <p:spPr>
          <a:xfrm>
            <a:off x="2438400" y="2590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38400" y="3581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62400" y="234238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62400" y="4419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552700" y="5638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2600" y="3794188"/>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657600" y="4800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648200" y="5943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382000" y="240182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829800" y="5566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763000" y="3048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848600" y="4953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239000" y="2401824"/>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919787" y="4038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43787" y="6324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5576887" y="1600201"/>
                <a:ext cx="83820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𝐿</m:t>
                      </m:r>
                    </m:oMath>
                  </m:oMathPara>
                </a14:m>
                <a:endParaRPr lang="en-US" sz="3200" i="1" dirty="0"/>
              </a:p>
            </p:txBody>
          </p:sp>
        </mc:Choice>
        <mc:Fallback xmlns="">
          <p:sp>
            <p:nvSpPr>
              <p:cNvPr id="22" name="TextBox 21"/>
              <p:cNvSpPr txBox="1">
                <a:spLocks noRot="1" noChangeAspect="1" noMove="1" noResize="1" noEditPoints="1" noAdjustHandles="1" noChangeArrowheads="1" noChangeShapeType="1" noTextEdit="1"/>
              </p:cNvSpPr>
              <p:nvPr/>
            </p:nvSpPr>
            <p:spPr>
              <a:xfrm>
                <a:off x="5576887" y="1600201"/>
                <a:ext cx="838200"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90900" y="1600201"/>
                <a:ext cx="83820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𝑄</m:t>
                      </m:r>
                    </m:oMath>
                  </m:oMathPara>
                </a14:m>
                <a:endParaRPr lang="en-US" sz="3200"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3390900" y="1600201"/>
                <a:ext cx="838200"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828280" y="1600201"/>
                <a:ext cx="838200" cy="584775"/>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3200" i="1" dirty="0" smtClean="0">
                          <a:latin typeface="Cambria Math" panose="02040503050406030204" pitchFamily="18" charset="0"/>
                        </a:rPr>
                        <m:t>𝑅</m:t>
                      </m:r>
                    </m:oMath>
                  </m:oMathPara>
                </a14:m>
                <a:endParaRPr lang="en-US" sz="3200"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7828280" y="1600201"/>
                <a:ext cx="838200" cy="584775"/>
              </a:xfrm>
              <a:prstGeom prst="rect">
                <a:avLst/>
              </a:prstGeom>
              <a:blipFill>
                <a:blip r:embed="rId4"/>
                <a:stretch>
                  <a:fillRect/>
                </a:stretch>
              </a:blipFill>
            </p:spPr>
            <p:txBody>
              <a:bodyPr/>
              <a:lstStyle/>
              <a:p>
                <a:r>
                  <a:rPr lang="en-US">
                    <a:noFill/>
                  </a:rPr>
                  <a:t> </a:t>
                </a:r>
              </a:p>
            </p:txBody>
          </p:sp>
        </mc:Fallback>
      </mc:AlternateContent>
      <p:sp>
        <p:nvSpPr>
          <p:cNvPr id="25" name="Oval 24"/>
          <p:cNvSpPr/>
          <p:nvPr/>
        </p:nvSpPr>
        <p:spPr>
          <a:xfrm>
            <a:off x="9677400" y="4398073"/>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0130883" y="2667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34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and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a:t>
                </a:r>
                <a:r>
                  <a:rPr lang="en-US" strike="sngStrike" dirty="0"/>
                  <a:t>magically</a:t>
                </a:r>
                <a:r>
                  <a:rPr lang="en-US" dirty="0"/>
                  <a:t> recursively found the closest pair of points in </a:t>
                </a:r>
                <a14:m>
                  <m:oMath xmlns:m="http://schemas.openxmlformats.org/officeDocument/2006/math">
                    <m:r>
                      <a:rPr lang="en-US" i="1" dirty="0" smtClean="0">
                        <a:latin typeface="Cambria Math" panose="02040503050406030204" pitchFamily="18" charset="0"/>
                      </a:rPr>
                      <m:t>𝑄</m:t>
                    </m:r>
                  </m:oMath>
                </a14:m>
                <a:r>
                  <a:rPr lang="en-US" dirty="0"/>
                  <a:t> and the closest pair in </a:t>
                </a:r>
                <a14:m>
                  <m:oMath xmlns:m="http://schemas.openxmlformats.org/officeDocument/2006/math">
                    <m:r>
                      <a:rPr lang="en-US" i="1" dirty="0" smtClean="0">
                        <a:latin typeface="Cambria Math" panose="02040503050406030204" pitchFamily="18" charset="0"/>
                      </a:rPr>
                      <m:t>𝑅</m:t>
                    </m:r>
                  </m:oMath>
                </a14:m>
                <a:endParaRPr lang="en-US" i="1" dirty="0"/>
              </a:p>
              <a:p>
                <a:pPr lvl="1"/>
                <a:r>
                  <a:rPr lang="en-US" dirty="0"/>
                  <a:t>Between those two pairs, let's say the closest has distance </a:t>
                </a:r>
                <a14:m>
                  <m:oMath xmlns:m="http://schemas.openxmlformats.org/officeDocument/2006/math">
                    <m:r>
                      <a:rPr lang="el-GR" i="1" dirty="0" smtClean="0">
                        <a:latin typeface="Cambria Math" panose="02040503050406030204" pitchFamily="18" charset="0"/>
                        <a:ea typeface="Cambria Math" panose="02040503050406030204" pitchFamily="18" charset="0"/>
                      </a:rPr>
                      <m:t>𝛿</m:t>
                    </m:r>
                  </m:oMath>
                </a14:m>
                <a:endParaRPr lang="en-US" i="1" dirty="0"/>
              </a:p>
              <a:p>
                <a:r>
                  <a:rPr lang="en-US" dirty="0"/>
                  <a:t>But what if the closest pair straddles </a:t>
                </a:r>
                <a14:m>
                  <m:oMath xmlns:m="http://schemas.openxmlformats.org/officeDocument/2006/math">
                    <m:r>
                      <a:rPr lang="en-US" i="1" dirty="0" smtClean="0">
                        <a:latin typeface="Cambria Math" panose="02040503050406030204" pitchFamily="18" charset="0"/>
                      </a:rPr>
                      <m:t>𝐿</m:t>
                    </m:r>
                  </m:oMath>
                </a14:m>
                <a:r>
                  <a:rPr lang="en-US" dirty="0"/>
                  <a:t>, with one point in </a:t>
                </a:r>
                <a:r>
                  <a:rPr lang="en-US" i="1" dirty="0"/>
                  <a:t>Q</a:t>
                </a:r>
                <a:r>
                  <a:rPr lang="en-US" dirty="0"/>
                  <a:t> and the other in </a:t>
                </a:r>
                <a14:m>
                  <m:oMath xmlns:m="http://schemas.openxmlformats.org/officeDocument/2006/math">
                    <m:r>
                      <a:rPr lang="en-US" i="1" dirty="0" smtClean="0">
                        <a:latin typeface="Cambria Math" panose="02040503050406030204" pitchFamily="18" charset="0"/>
                      </a:rPr>
                      <m:t>𝑅</m:t>
                    </m:r>
                  </m:oMath>
                </a14:m>
                <a:r>
                  <a:rPr lang="en-US" dirty="0"/>
                  <a:t>?</a:t>
                </a:r>
              </a:p>
              <a:p>
                <a:r>
                  <a:rPr lang="en-US" dirty="0"/>
                  <a:t>We do a linear scan of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b="0" i="1" dirty="0" smtClean="0">
                            <a:latin typeface="Cambria Math" panose="02040503050406030204" pitchFamily="18" charset="0"/>
                          </a:rPr>
                          <m:t>𝑦</m:t>
                        </m:r>
                      </m:sub>
                    </m:sSub>
                  </m:oMath>
                </a14:m>
                <a:r>
                  <a:rPr lang="en-US" dirty="0"/>
                  <a:t>, the list of points sorted by </a:t>
                </a:r>
                <a14:m>
                  <m:oMath xmlns:m="http://schemas.openxmlformats.org/officeDocument/2006/math">
                    <m:r>
                      <a:rPr lang="en-US" i="1" dirty="0" smtClean="0">
                        <a:latin typeface="Cambria Math" panose="02040503050406030204" pitchFamily="18" charset="0"/>
                      </a:rPr>
                      <m:t>𝑦</m:t>
                    </m:r>
                  </m:oMath>
                </a14:m>
                <a:r>
                  <a:rPr lang="en-US" dirty="0"/>
                  <a:t> values, making a new </a:t>
                </a:r>
                <a14:m>
                  <m:oMath xmlns:m="http://schemas.openxmlformats.org/officeDocument/2006/math">
                    <m:r>
                      <a:rPr lang="en-US" i="1" dirty="0" smtClean="0">
                        <a:latin typeface="Cambria Math" panose="02040503050406030204" pitchFamily="18" charset="0"/>
                      </a:rPr>
                      <m:t>𝑦</m:t>
                    </m:r>
                  </m:oMath>
                </a14:m>
                <a:r>
                  <a:rPr lang="en-US" dirty="0"/>
                  <a:t>-sorted list of points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𝑦</m:t>
                        </m:r>
                      </m:sub>
                    </m:sSub>
                  </m:oMath>
                </a14:m>
                <a:r>
                  <a:rPr lang="en-US" dirty="0"/>
                  <a:t> whose </a:t>
                </a:r>
                <a14:m>
                  <m:oMath xmlns:m="http://schemas.openxmlformats.org/officeDocument/2006/math">
                    <m:r>
                      <a:rPr lang="en-US" i="1" dirty="0" smtClean="0">
                        <a:latin typeface="Cambria Math" panose="02040503050406030204" pitchFamily="18" charset="0"/>
                      </a:rPr>
                      <m:t>𝑥</m:t>
                    </m:r>
                  </m:oMath>
                </a14:m>
                <a:r>
                  <a:rPr lang="en-US" dirty="0"/>
                  <a:t>-coordinate is within </a:t>
                </a:r>
                <a14:m>
                  <m:oMath xmlns:m="http://schemas.openxmlformats.org/officeDocument/2006/math">
                    <m:r>
                      <a:rPr lang="el-GR" i="1" dirty="0">
                        <a:latin typeface="Cambria Math" panose="02040503050406030204" pitchFamily="18" charset="0"/>
                        <a:ea typeface="Cambria Math" panose="02040503050406030204" pitchFamily="18" charset="0"/>
                      </a:rPr>
                      <m:t>𝛿</m:t>
                    </m:r>
                  </m:oMath>
                </a14:m>
                <a:r>
                  <a:rPr lang="el-GR" i="1" dirty="0"/>
                  <a:t> </a:t>
                </a:r>
                <a:r>
                  <a:rPr lang="en-US" dirty="0"/>
                  <a:t>of </a:t>
                </a:r>
                <a14:m>
                  <m:oMath xmlns:m="http://schemas.openxmlformats.org/officeDocument/2006/math">
                    <m:r>
                      <a:rPr lang="en-US" i="1" dirty="0" smtClean="0">
                        <a:latin typeface="Cambria Math" panose="02040503050406030204" pitchFamily="18" charset="0"/>
                      </a:rPr>
                      <m:t>𝐿</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778"/>
                </a:stretch>
              </a:blipFill>
            </p:spPr>
            <p:txBody>
              <a:bodyPr/>
              <a:lstStyle/>
              <a:p>
                <a:r>
                  <a:rPr lang="en-US">
                    <a:noFill/>
                  </a:rPr>
                  <a:t> </a:t>
                </a:r>
              </a:p>
            </p:txBody>
          </p:sp>
        </mc:Fallback>
      </mc:AlternateContent>
    </p:spTree>
    <p:extLst>
      <p:ext uri="{BB962C8B-B14F-4D97-AF65-F5344CB8AC3E}">
        <p14:creationId xmlns:p14="http://schemas.microsoft.com/office/powerpoint/2010/main" val="363484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conquer!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scan through the list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𝑦</m:t>
                        </m:r>
                      </m:sub>
                    </m:sSub>
                  </m:oMath>
                </a14:m>
                <a:endParaRPr lang="en-US" i="1" baseline="-25000" dirty="0"/>
              </a:p>
              <a:p>
                <a:r>
                  <a:rPr lang="en-US" dirty="0"/>
                  <a:t>For each element, we compute the distance between it and the next </a:t>
                </a:r>
                <a14:m>
                  <m:oMath xmlns:m="http://schemas.openxmlformats.org/officeDocument/2006/math">
                    <m:r>
                      <a:rPr lang="en-US" i="1" dirty="0" smtClean="0">
                        <a:latin typeface="Cambria Math" panose="02040503050406030204" pitchFamily="18" charset="0"/>
                      </a:rPr>
                      <m:t>15</m:t>
                    </m:r>
                  </m:oMath>
                </a14:m>
                <a:r>
                  <a:rPr lang="en-US" dirty="0"/>
                  <a:t> elements</a:t>
                </a:r>
              </a:p>
              <a:p>
                <a:r>
                  <a:rPr lang="en-US" dirty="0"/>
                  <a:t>We find the closest distance</a:t>
                </a:r>
              </a:p>
              <a:p>
                <a:r>
                  <a:rPr lang="en-US" dirty="0"/>
                  <a:t>If the closest distance is smaller than </a:t>
                </a:r>
                <a14:m>
                  <m:oMath xmlns:m="http://schemas.openxmlformats.org/officeDocument/2006/math">
                    <m:r>
                      <a:rPr lang="el-GR" i="1" dirty="0">
                        <a:latin typeface="Cambria Math" panose="02040503050406030204" pitchFamily="18" charset="0"/>
                        <a:ea typeface="Cambria Math" panose="02040503050406030204" pitchFamily="18" charset="0"/>
                      </a:rPr>
                      <m:t>𝛿</m:t>
                    </m:r>
                  </m:oMath>
                </a14:m>
                <a:r>
                  <a:rPr lang="en-US" dirty="0"/>
                  <a:t>, that's the true closest pair</a:t>
                </a:r>
              </a:p>
              <a:p>
                <a:r>
                  <a:rPr lang="en-US" dirty="0"/>
                  <a:t>Otherwise, we use the smaller of the pairs from </a:t>
                </a:r>
                <a14:m>
                  <m:oMath xmlns:m="http://schemas.openxmlformats.org/officeDocument/2006/math">
                    <m:r>
                      <a:rPr lang="en-US" i="1" dirty="0" smtClean="0">
                        <a:latin typeface="Cambria Math" panose="02040503050406030204" pitchFamily="18" charset="0"/>
                      </a:rPr>
                      <m:t>𝑄</m:t>
                    </m:r>
                  </m:oMath>
                </a14:m>
                <a:r>
                  <a:rPr lang="en-US" dirty="0"/>
                  <a:t> and </a:t>
                </a:r>
                <a14:m>
                  <m:oMath xmlns:m="http://schemas.openxmlformats.org/officeDocument/2006/math">
                    <m:r>
                      <a:rPr lang="en-US" i="1" dirty="0" smtClean="0">
                        <a:latin typeface="Cambria Math" panose="02040503050406030204" pitchFamily="18" charset="0"/>
                      </a:rPr>
                      <m:t>𝑅</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444"/>
                </a:stretch>
              </a:blipFill>
            </p:spPr>
            <p:txBody>
              <a:bodyPr/>
              <a:lstStyle/>
              <a:p>
                <a:r>
                  <a:rPr lang="en-US">
                    <a:noFill/>
                  </a:rPr>
                  <a:t> </a:t>
                </a:r>
              </a:p>
            </p:txBody>
          </p:sp>
        </mc:Fallback>
      </mc:AlternateContent>
    </p:spTree>
    <p:extLst>
      <p:ext uri="{BB962C8B-B14F-4D97-AF65-F5344CB8AC3E}">
        <p14:creationId xmlns:p14="http://schemas.microsoft.com/office/powerpoint/2010/main" val="1390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a:off x="5334000" y="2307009"/>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80755" y="1989796"/>
            <a:ext cx="15232" cy="471357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Divide points</a:t>
            </a:r>
          </a:p>
        </p:txBody>
      </p:sp>
      <p:sp>
        <p:nvSpPr>
          <p:cNvPr id="4" name="Oval 3"/>
          <p:cNvSpPr/>
          <p:nvPr/>
        </p:nvSpPr>
        <p:spPr>
          <a:xfrm>
            <a:off x="2438400" y="26880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38400" y="36786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62400" y="2439597"/>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962400" y="4516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552700" y="57360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562600" y="3891397"/>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657600" y="4897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648200" y="6040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382000" y="2499033"/>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829800" y="5663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763000" y="31452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848600" y="50502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239000" y="2499033"/>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919787" y="4135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443787" y="6421809"/>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3543300" y="1697410"/>
                <a:ext cx="83820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𝑄</m:t>
                      </m:r>
                    </m:oMath>
                  </m:oMathPara>
                </a14:m>
                <a:endParaRPr lang="en-US" sz="3200" i="1" dirty="0"/>
              </a:p>
            </p:txBody>
          </p:sp>
        </mc:Choice>
        <mc:Fallback xmlns="">
          <p:sp>
            <p:nvSpPr>
              <p:cNvPr id="23" name="TextBox 22"/>
              <p:cNvSpPr txBox="1">
                <a:spLocks noRot="1" noChangeAspect="1" noMove="1" noResize="1" noEditPoints="1" noAdjustHandles="1" noChangeArrowheads="1" noChangeShapeType="1" noTextEdit="1"/>
              </p:cNvSpPr>
              <p:nvPr/>
            </p:nvSpPr>
            <p:spPr>
              <a:xfrm>
                <a:off x="3543300" y="1697410"/>
                <a:ext cx="838200"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753350" y="1697410"/>
                <a:ext cx="83820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𝑅</m:t>
                      </m:r>
                    </m:oMath>
                  </m:oMathPara>
                </a14:m>
                <a:endParaRPr lang="en-US" sz="3200"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7753350" y="1697410"/>
                <a:ext cx="838200" cy="584775"/>
              </a:xfrm>
              <a:prstGeom prst="rect">
                <a:avLst/>
              </a:prstGeom>
              <a:blipFill>
                <a:blip r:embed="rId3"/>
                <a:stretch>
                  <a:fillRect/>
                </a:stretch>
              </a:blipFill>
            </p:spPr>
            <p:txBody>
              <a:bodyPr/>
              <a:lstStyle/>
              <a:p>
                <a:r>
                  <a:rPr lang="en-US">
                    <a:noFill/>
                  </a:rPr>
                  <a:t> </a:t>
                </a:r>
              </a:p>
            </p:txBody>
          </p:sp>
        </mc:Fallback>
      </mc:AlternateContent>
      <p:cxnSp>
        <p:nvCxnSpPr>
          <p:cNvPr id="19" name="Straight Connector 18"/>
          <p:cNvCxnSpPr>
            <a:stCxn id="10" idx="7"/>
            <a:endCxn id="7" idx="3"/>
          </p:cNvCxnSpPr>
          <p:nvPr/>
        </p:nvCxnSpPr>
        <p:spPr>
          <a:xfrm flipV="1">
            <a:off x="3787682" y="4646891"/>
            <a:ext cx="197036" cy="273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236835"/>
            <a:ext cx="838200" cy="584775"/>
          </a:xfrm>
          <a:prstGeom prst="rect">
            <a:avLst/>
          </a:prstGeom>
          <a:noFill/>
        </p:spPr>
        <p:txBody>
          <a:bodyPr wrap="square" rtlCol="0">
            <a:spAutoFit/>
          </a:bodyPr>
          <a:lstStyle/>
          <a:p>
            <a:pPr algn="ctr"/>
            <a:r>
              <a:rPr lang="en-US" sz="3200" dirty="0"/>
              <a:t> </a:t>
            </a:r>
            <a:r>
              <a:rPr lang="en-US" sz="3200" i="1" dirty="0"/>
              <a:t>δ </a:t>
            </a:r>
            <a:endParaRPr lang="en-US" sz="3200" b="1" i="1" dirty="0"/>
          </a:p>
        </p:txBody>
      </p:sp>
      <p:cxnSp>
        <p:nvCxnSpPr>
          <p:cNvPr id="46" name="Straight Connector 45"/>
          <p:cNvCxnSpPr>
            <a:cxnSpLocks/>
          </p:cNvCxnSpPr>
          <p:nvPr/>
        </p:nvCxnSpPr>
        <p:spPr>
          <a:xfrm>
            <a:off x="5334000" y="2154610"/>
            <a:ext cx="14286" cy="409379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6629400" y="2154610"/>
            <a:ext cx="0" cy="409379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6324600" y="2154610"/>
            <a:ext cx="0" cy="409379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5689600" y="2154610"/>
            <a:ext cx="0" cy="409379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33998" y="26316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34000" y="29364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333998" y="32412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34000" y="358009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33998" y="3904703"/>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4000" y="4209503"/>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333998" y="4514303"/>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48288" y="4834309"/>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48286" y="51589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348288" y="54637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48286" y="57685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34000" y="6060621"/>
            <a:ext cx="1295402"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p:cNvSpPr txBox="1"/>
              <p:nvPr/>
            </p:nvSpPr>
            <p:spPr>
              <a:xfrm>
                <a:off x="6603207" y="5615021"/>
                <a:ext cx="838200" cy="633379"/>
              </a:xfrm>
              <a:prstGeom prst="rect">
                <a:avLst/>
              </a:prstGeom>
              <a:noFill/>
            </p:spPr>
            <p:txBody>
              <a:bodyPr wrap="square" rtlCol="0">
                <a:spAutoFit/>
              </a:bodyPr>
              <a:lstStyle/>
              <a:p>
                <a:r>
                  <a:rPr lang="en-US" sz="2400" dirty="0"/>
                  <a:t> </a:t>
                </a:r>
                <a14:m>
                  <m:oMath xmlns:m="http://schemas.openxmlformats.org/officeDocument/2006/math">
                    <m:f>
                      <m:fPr>
                        <m:ctrlPr>
                          <a:rPr lang="en-US" sz="2400" i="1" dirty="0" smtClean="0">
                            <a:latin typeface="Cambria Math" panose="02040503050406030204" pitchFamily="18" charset="0"/>
                          </a:rPr>
                        </m:ctrlPr>
                      </m:fPr>
                      <m:num>
                        <m:r>
                          <a:rPr lang="el-GR" sz="2400" i="1" dirty="0">
                            <a:latin typeface="Cambria Math" panose="02040503050406030204" pitchFamily="18" charset="0"/>
                            <a:ea typeface="Cambria Math" panose="02040503050406030204" pitchFamily="18" charset="0"/>
                          </a:rPr>
                          <m:t>𝛿</m:t>
                        </m:r>
                      </m:num>
                      <m:den>
                        <m:r>
                          <a:rPr lang="en-US" sz="2400" i="1" dirty="0" smtClean="0">
                            <a:latin typeface="Cambria Math" panose="02040503050406030204" pitchFamily="18" charset="0"/>
                          </a:rPr>
                          <m:t>2</m:t>
                        </m:r>
                      </m:den>
                    </m:f>
                    <m:r>
                      <a:rPr lang="en-US" sz="2400" i="1" dirty="0" smtClean="0">
                        <a:latin typeface="Cambria Math" panose="02040503050406030204" pitchFamily="18" charset="0"/>
                      </a:rPr>
                      <m:t> </m:t>
                    </m:r>
                  </m:oMath>
                </a14:m>
                <a:endParaRPr lang="en-US" sz="2400" i="1" dirty="0"/>
              </a:p>
            </p:txBody>
          </p:sp>
        </mc:Choice>
        <mc:Fallback xmlns="">
          <p:sp>
            <p:nvSpPr>
              <p:cNvPr id="72" name="TextBox 71"/>
              <p:cNvSpPr txBox="1">
                <a:spLocks noRot="1" noChangeAspect="1" noMove="1" noResize="1" noEditPoints="1" noAdjustHandles="1" noChangeArrowheads="1" noChangeShapeType="1" noTextEdit="1"/>
              </p:cNvSpPr>
              <p:nvPr/>
            </p:nvSpPr>
            <p:spPr>
              <a:xfrm>
                <a:off x="6603207" y="5615021"/>
                <a:ext cx="838200" cy="6333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030913" y="6172200"/>
                <a:ext cx="838200" cy="633379"/>
              </a:xfrm>
              <a:prstGeom prst="rect">
                <a:avLst/>
              </a:prstGeom>
              <a:noFill/>
            </p:spPr>
            <p:txBody>
              <a:bodyPr wrap="square" rtlCol="0">
                <a:spAutoFit/>
              </a:bodyPr>
              <a:lstStyle/>
              <a:p>
                <a:pPr algn="ctr"/>
                <a:r>
                  <a:rPr lang="en-US" sz="2400" dirty="0"/>
                  <a:t> </a:t>
                </a:r>
                <a14:m>
                  <m:oMath xmlns:m="http://schemas.openxmlformats.org/officeDocument/2006/math">
                    <m:f>
                      <m:fPr>
                        <m:ctrlPr>
                          <a:rPr lang="en-US" sz="2400" b="0" i="1" dirty="0" smtClean="0">
                            <a:latin typeface="Cambria Math" panose="02040503050406030204" pitchFamily="18" charset="0"/>
                            <a:ea typeface="Cambria Math" panose="02040503050406030204" pitchFamily="18" charset="0"/>
                          </a:rPr>
                        </m:ctrlPr>
                      </m:fPr>
                      <m:num>
                        <m:r>
                          <a:rPr lang="el-GR" sz="2400" i="1" dirty="0">
                            <a:latin typeface="Cambria Math" panose="02040503050406030204" pitchFamily="18" charset="0"/>
                            <a:ea typeface="Cambria Math" panose="02040503050406030204" pitchFamily="18" charset="0"/>
                          </a:rPr>
                          <m:t>𝛿</m:t>
                        </m:r>
                      </m:num>
                      <m:den>
                        <m:r>
                          <a:rPr lang="en-US" sz="2400" b="0" i="1" dirty="0" smtClean="0">
                            <a:latin typeface="Cambria Math" panose="02040503050406030204" pitchFamily="18" charset="0"/>
                            <a:ea typeface="Cambria Math" panose="02040503050406030204" pitchFamily="18" charset="0"/>
                          </a:rPr>
                          <m:t>2</m:t>
                        </m:r>
                      </m:den>
                    </m:f>
                  </m:oMath>
                </a14:m>
                <a:r>
                  <a:rPr lang="en-US" sz="2400" dirty="0"/>
                  <a:t> </a:t>
                </a:r>
                <a:r>
                  <a:rPr lang="en-US" sz="2400" i="1" dirty="0"/>
                  <a:t> </a:t>
                </a:r>
                <a:endParaRPr lang="en-US" sz="2400" b="1" i="1" dirty="0"/>
              </a:p>
            </p:txBody>
          </p:sp>
        </mc:Choice>
        <mc:Fallback xmlns="">
          <p:sp>
            <p:nvSpPr>
              <p:cNvPr id="73" name="TextBox 72"/>
              <p:cNvSpPr txBox="1">
                <a:spLocks noRot="1" noChangeAspect="1" noMove="1" noResize="1" noEditPoints="1" noAdjustHandles="1" noChangeArrowheads="1" noChangeShapeType="1" noTextEdit="1"/>
              </p:cNvSpPr>
              <p:nvPr/>
            </p:nvSpPr>
            <p:spPr>
              <a:xfrm>
                <a:off x="6030913" y="6172200"/>
                <a:ext cx="838200" cy="633379"/>
              </a:xfrm>
              <a:prstGeom prst="rect">
                <a:avLst/>
              </a:prstGeom>
              <a:blipFill>
                <a:blip r:embed="rId5"/>
                <a:stretch>
                  <a:fillRect/>
                </a:stretch>
              </a:blipFill>
            </p:spPr>
            <p:txBody>
              <a:bodyPr/>
              <a:lstStyle/>
              <a:p>
                <a:r>
                  <a:rPr lang="en-US">
                    <a:noFill/>
                  </a:rPr>
                  <a:t> </a:t>
                </a:r>
              </a:p>
            </p:txBody>
          </p:sp>
        </mc:Fallback>
      </mc:AlternateContent>
      <p:cxnSp>
        <p:nvCxnSpPr>
          <p:cNvPr id="78" name="Straight Connector 77"/>
          <p:cNvCxnSpPr/>
          <p:nvPr/>
        </p:nvCxnSpPr>
        <p:spPr>
          <a:xfrm>
            <a:off x="5333999" y="2002209"/>
            <a:ext cx="646757" cy="0"/>
          </a:xfrm>
          <a:prstGeom prst="line">
            <a:avLst/>
          </a:prstGeom>
          <a:ln w="381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TextBox 79"/>
              <p:cNvSpPr txBox="1"/>
              <p:nvPr/>
            </p:nvSpPr>
            <p:spPr>
              <a:xfrm>
                <a:off x="5181600" y="1468810"/>
                <a:ext cx="838200" cy="584775"/>
              </a:xfrm>
              <a:prstGeom prst="rect">
                <a:avLst/>
              </a:prstGeom>
              <a:noFill/>
            </p:spPr>
            <p:txBody>
              <a:bodyPr wrap="square" rtlCol="0">
                <a:spAutoFit/>
              </a:bodyPr>
              <a:lstStyle/>
              <a:p>
                <a:pPr algn="ctr"/>
                <a:r>
                  <a:rPr lang="en-US" sz="3200" dirty="0"/>
                  <a:t> </a:t>
                </a:r>
                <a14:m>
                  <m:oMath xmlns:m="http://schemas.openxmlformats.org/officeDocument/2006/math">
                    <m:r>
                      <a:rPr lang="el-GR" sz="3200" i="1" dirty="0">
                        <a:latin typeface="Cambria Math" panose="02040503050406030204" pitchFamily="18" charset="0"/>
                        <a:ea typeface="Cambria Math" panose="02040503050406030204" pitchFamily="18" charset="0"/>
                      </a:rPr>
                      <m:t>𝛿</m:t>
                    </m:r>
                  </m:oMath>
                </a14:m>
                <a:r>
                  <a:rPr lang="en-US" sz="3200" i="1" dirty="0"/>
                  <a:t> </a:t>
                </a:r>
                <a:endParaRPr lang="en-US" sz="3200" b="1" i="1" dirty="0"/>
              </a:p>
            </p:txBody>
          </p:sp>
        </mc:Choice>
        <mc:Fallback xmlns="">
          <p:sp>
            <p:nvSpPr>
              <p:cNvPr id="80" name="TextBox 79"/>
              <p:cNvSpPr txBox="1">
                <a:spLocks noRot="1" noChangeAspect="1" noMove="1" noResize="1" noEditPoints="1" noAdjustHandles="1" noChangeArrowheads="1" noChangeShapeType="1" noTextEdit="1"/>
              </p:cNvSpPr>
              <p:nvPr/>
            </p:nvSpPr>
            <p:spPr>
              <a:xfrm>
                <a:off x="5181600" y="1468810"/>
                <a:ext cx="838200" cy="584775"/>
              </a:xfrm>
              <a:prstGeom prst="rect">
                <a:avLst/>
              </a:prstGeom>
              <a:blipFill>
                <a:blip r:embed="rId6"/>
                <a:stretch>
                  <a:fillRect/>
                </a:stretch>
              </a:blipFill>
            </p:spPr>
            <p:txBody>
              <a:bodyPr/>
              <a:lstStyle/>
              <a:p>
                <a:r>
                  <a:rPr lang="en-US">
                    <a:noFill/>
                  </a:rPr>
                  <a:t> </a:t>
                </a:r>
              </a:p>
            </p:txBody>
          </p:sp>
        </mc:Fallback>
      </mc:AlternateContent>
      <p:sp>
        <p:nvSpPr>
          <p:cNvPr id="45" name="Oval 44"/>
          <p:cNvSpPr/>
          <p:nvPr/>
        </p:nvSpPr>
        <p:spPr>
          <a:xfrm>
            <a:off x="9677400" y="4398073"/>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0130883" y="2667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86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Pre-processing:</a:t>
                </a:r>
              </a:p>
              <a:p>
                <a:pPr lvl="1"/>
                <a:r>
                  <a:rPr lang="en-US" dirty="0"/>
                  <a:t>Sort the points by </a:t>
                </a:r>
                <a14:m>
                  <m:oMath xmlns:m="http://schemas.openxmlformats.org/officeDocument/2006/math">
                    <m:r>
                      <a:rPr lang="en-US" i="1" dirty="0" smtClean="0">
                        <a:latin typeface="Cambria Math" panose="02040503050406030204" pitchFamily="18" charset="0"/>
                      </a:rPr>
                      <m:t>𝑥</m:t>
                    </m:r>
                  </m:oMath>
                </a14:m>
                <a:r>
                  <a:rPr lang="en-US" dirty="0"/>
                  <a:t>: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pPr lvl="1"/>
                <a:r>
                  <a:rPr lang="en-US" dirty="0"/>
                  <a:t>Sort the points by </a:t>
                </a:r>
                <a14:m>
                  <m:oMath xmlns:m="http://schemas.openxmlformats.org/officeDocument/2006/math">
                    <m:r>
                      <a:rPr lang="en-US" i="1" dirty="0" smtClean="0">
                        <a:latin typeface="Cambria Math" panose="02040503050406030204" pitchFamily="18" charset="0"/>
                      </a:rPr>
                      <m:t>𝑦</m:t>
                    </m:r>
                  </m:oMath>
                </a14:m>
                <a:r>
                  <a:rPr lang="en-US" dirty="0"/>
                  <a:t>: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m:rPr>
                        <m:sty m:val="p"/>
                      </m:rPr>
                      <a:rPr lang="en-US" i="1" dirty="0" smtClean="0">
                        <a:latin typeface="Cambria Math" panose="02040503050406030204" pitchFamily="18" charset="0"/>
                      </a:rPr>
                      <m:t>log</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r>
                  <a:rPr lang="en-US" dirty="0"/>
                  <a:t>Recursion:</a:t>
                </a:r>
              </a:p>
              <a:p>
                <a:pPr lvl="1"/>
                <a:r>
                  <a:rPr lang="en-US" dirty="0"/>
                  <a:t>If there are three or fewer points, find the closest pair by comparing all pairs</a:t>
                </a:r>
              </a:p>
              <a:p>
                <a:pPr lvl="1"/>
                <a:r>
                  <a:rPr lang="en-US" dirty="0"/>
                  <a:t>Otherwise, divide into sets </a:t>
                </a:r>
                <a14:m>
                  <m:oMath xmlns:m="http://schemas.openxmlformats.org/officeDocument/2006/math">
                    <m:r>
                      <a:rPr lang="en-US" i="1" dirty="0" smtClean="0">
                        <a:latin typeface="Cambria Math" panose="02040503050406030204" pitchFamily="18" charset="0"/>
                      </a:rPr>
                      <m:t>𝑄</m:t>
                    </m:r>
                  </m:oMath>
                </a14:m>
                <a:r>
                  <a:rPr lang="en-US" dirty="0"/>
                  <a:t> and </a:t>
                </a:r>
                <a14:m>
                  <m:oMath xmlns:m="http://schemas.openxmlformats.org/officeDocument/2006/math">
                    <m:r>
                      <a:rPr lang="en-US" i="1" dirty="0" smtClean="0">
                        <a:latin typeface="Cambria Math" panose="02040503050406030204" pitchFamily="18" charset="0"/>
                      </a:rPr>
                      <m:t>𝑅</m:t>
                    </m:r>
                  </m:oMath>
                </a14:m>
                <a:r>
                  <a:rPr lang="en-US" dirty="0"/>
                  <a:t>: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time</a:t>
                </a:r>
              </a:p>
              <a:p>
                <a:pPr lvl="1"/>
                <a:r>
                  <a:rPr lang="en-US" dirty="0"/>
                  <a:t>Make lists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b="0" i="1" dirty="0" smtClean="0">
                            <a:latin typeface="Cambria Math" panose="02040503050406030204" pitchFamily="18" charset="0"/>
                          </a:rPr>
                          <m:t>𝑥</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𝑄</m:t>
                        </m:r>
                      </m:e>
                      <m:sub>
                        <m:r>
                          <a:rPr lang="en-US" b="0" i="1" dirty="0" smtClean="0">
                            <a:latin typeface="Cambria Math" panose="02040503050406030204" pitchFamily="18" charset="0"/>
                          </a:rPr>
                          <m:t>𝑦</m:t>
                        </m:r>
                      </m:sub>
                    </m:sSub>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b="0" i="1" dirty="0" smtClean="0">
                            <a:latin typeface="Cambria Math" panose="02040503050406030204" pitchFamily="18" charset="0"/>
                          </a:rPr>
                          <m:t>𝑥</m:t>
                        </m:r>
                      </m:sub>
                    </m:sSub>
                  </m:oMath>
                </a14:m>
                <a:r>
                  <a:rPr lang="en-US" dirty="0"/>
                  <a:t>, and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𝑅</m:t>
                        </m:r>
                      </m:e>
                      <m:sub>
                        <m:r>
                          <a:rPr lang="en-US" b="0" i="1" dirty="0" smtClean="0">
                            <a:latin typeface="Cambria Math" panose="02040503050406030204" pitchFamily="18" charset="0"/>
                          </a:rPr>
                          <m:t>𝑦</m:t>
                        </m:r>
                      </m:sub>
                    </m:sSub>
                  </m:oMath>
                </a14:m>
                <a:r>
                  <a:rPr lang="en-US" dirty="0"/>
                  <a:t>, giving the points in </a:t>
                </a:r>
                <a14:m>
                  <m:oMath xmlns:m="http://schemas.openxmlformats.org/officeDocument/2006/math">
                    <m:r>
                      <a:rPr lang="en-US" i="1" dirty="0" smtClean="0">
                        <a:latin typeface="Cambria Math" panose="02040503050406030204" pitchFamily="18" charset="0"/>
                      </a:rPr>
                      <m:t>𝑄</m:t>
                    </m:r>
                  </m:oMath>
                </a14:m>
                <a:r>
                  <a:rPr lang="en-US" dirty="0"/>
                  <a:t> and </a:t>
                </a:r>
                <a14:m>
                  <m:oMath xmlns:m="http://schemas.openxmlformats.org/officeDocument/2006/math">
                    <m:r>
                      <a:rPr lang="en-US" i="1" dirty="0" smtClean="0">
                        <a:latin typeface="Cambria Math" panose="02040503050406030204" pitchFamily="18" charset="0"/>
                      </a:rPr>
                      <m:t>𝑅</m:t>
                    </m:r>
                  </m:oMath>
                </a14:m>
                <a:r>
                  <a:rPr lang="en-US" dirty="0"/>
                  <a:t> sorted by </a:t>
                </a:r>
                <a14:m>
                  <m:oMath xmlns:m="http://schemas.openxmlformats.org/officeDocument/2006/math">
                    <m:r>
                      <a:rPr lang="en-US" i="1" dirty="0" smtClean="0">
                        <a:latin typeface="Cambria Math" panose="02040503050406030204" pitchFamily="18" charset="0"/>
                      </a:rPr>
                      <m:t>𝑥</m:t>
                    </m:r>
                  </m:oMath>
                </a14:m>
                <a:r>
                  <a:rPr lang="en-US" dirty="0"/>
                  <a:t> and </a:t>
                </a:r>
                <a14:m>
                  <m:oMath xmlns:m="http://schemas.openxmlformats.org/officeDocument/2006/math">
                    <m:r>
                      <a:rPr lang="en-US" i="1" dirty="0" smtClean="0">
                        <a:latin typeface="Cambria Math" panose="02040503050406030204" pitchFamily="18" charset="0"/>
                      </a:rPr>
                      <m:t>𝑦</m:t>
                    </m:r>
                  </m:oMath>
                </a14:m>
                <a:r>
                  <a:rPr lang="en-US" dirty="0"/>
                  <a:t>, respectively: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time</a:t>
                </a:r>
              </a:p>
              <a:p>
                <a:pPr lvl="1"/>
                <a:r>
                  <a:rPr lang="en-US" dirty="0"/>
                  <a:t>Construct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𝑦</m:t>
                        </m:r>
                      </m:sub>
                    </m:sSub>
                  </m:oMath>
                </a14:m>
                <a:r>
                  <a:rPr lang="en-US" dirty="0"/>
                  <a:t>: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time</a:t>
                </a:r>
              </a:p>
              <a:p>
                <a:pPr lvl="1"/>
                <a:r>
                  <a:rPr lang="en-US" dirty="0"/>
                  <a:t>For every point in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𝑦</m:t>
                        </m:r>
                      </m:sub>
                    </m:sSub>
                  </m:oMath>
                </a14:m>
                <a:r>
                  <a:rPr lang="en-US" dirty="0"/>
                  <a:t> (of which there can only be </a:t>
                </a:r>
                <a14:m>
                  <m:oMath xmlns:m="http://schemas.openxmlformats.org/officeDocument/2006/math">
                    <m:r>
                      <a:rPr lang="en-US" i="1" dirty="0" smtClean="0">
                        <a:latin typeface="Cambria Math" panose="02040503050406030204" pitchFamily="18" charset="0"/>
                      </a:rPr>
                      <m:t>𝑛</m:t>
                    </m:r>
                  </m:oMath>
                </a14:m>
                <a:r>
                  <a:rPr lang="en-US" dirty="0"/>
                  <a:t>), compute the distance to the next </a:t>
                </a:r>
                <a14:m>
                  <m:oMath xmlns:m="http://schemas.openxmlformats.org/officeDocument/2006/math">
                    <m:r>
                      <a:rPr lang="en-US" i="1" dirty="0" smtClean="0">
                        <a:latin typeface="Cambria Math" panose="02040503050406030204" pitchFamily="18" charset="0"/>
                      </a:rPr>
                      <m:t>15</m:t>
                    </m:r>
                  </m:oMath>
                </a14:m>
                <a:r>
                  <a:rPr lang="en-US" dirty="0"/>
                  <a:t> points: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𝑇</m:t>
                    </m:r>
                    <m:d>
                      <m:dPr>
                        <m:ctrlPr>
                          <a:rPr lang="en-US"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𝑐𝑛</m:t>
                    </m:r>
                  </m:oMath>
                </a14:m>
                <a:r>
                  <a:rPr lang="en-US" dirty="0"/>
                  <a:t> which is </a:t>
                </a:r>
                <a14:m>
                  <m:oMath xmlns:m="http://schemas.openxmlformats.org/officeDocument/2006/math">
                    <m:r>
                      <m:rPr>
                        <m:sty m:val="p"/>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713" r="-500"/>
                </a:stretch>
              </a:blipFill>
            </p:spPr>
            <p:txBody>
              <a:bodyPr/>
              <a:lstStyle/>
              <a:p>
                <a:r>
                  <a:rPr lang="en-US">
                    <a:noFill/>
                  </a:rPr>
                  <a:t> </a:t>
                </a:r>
              </a:p>
            </p:txBody>
          </p:sp>
        </mc:Fallback>
      </mc:AlternateContent>
    </p:spTree>
    <p:extLst>
      <p:ext uri="{BB962C8B-B14F-4D97-AF65-F5344CB8AC3E}">
        <p14:creationId xmlns:p14="http://schemas.microsoft.com/office/powerpoint/2010/main" val="9655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Multiplication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9668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a trick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want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2</m:t>
                            </m:r>
                          </m:den>
                        </m:f>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0</m:t>
                        </m:r>
                      </m:sub>
                    </m:sSub>
                  </m:oMath>
                </a14:m>
                <a:endParaRPr lang="en-US" dirty="0"/>
              </a:p>
              <a:p>
                <a:r>
                  <a:rPr lang="en-US" dirty="0"/>
                  <a:t>What if we compute</a:t>
                </a:r>
              </a:p>
              <a:p>
                <a:pPr lvl="1"/>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0</m:t>
                            </m:r>
                          </m:sub>
                        </m:sSub>
                      </m:e>
                    </m:d>
                  </m:oMath>
                </a14:m>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sub>
                      </m:sSub>
                    </m:oMath>
                  </m:oMathPara>
                </a14:m>
                <a:endParaRPr lang="en-US" dirty="0"/>
              </a:p>
              <a:p>
                <a:pPr lvl="1"/>
                <a14:m>
                  <m:oMath xmlns:m="http://schemas.openxmlformats.org/officeDocument/2006/math">
                    <m:r>
                      <a:rPr lang="en-US" b="0" i="1" smtClean="0">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endParaRPr lang="en-US" dirty="0"/>
              </a:p>
              <a:p>
                <a:pPr lvl="1"/>
                <a14:m>
                  <m:oMath xmlns:m="http://schemas.openxmlformats.org/officeDocument/2006/math">
                    <m:r>
                      <a:rPr lang="en-US" b="0" i="1" smtClean="0">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0</m:t>
                        </m:r>
                      </m:sub>
                    </m:sSub>
                  </m:oMath>
                </a14:m>
                <a:endParaRPr lang="en-US" dirty="0"/>
              </a:p>
              <a:p>
                <a:r>
                  <a:rPr lang="en-US" dirty="0"/>
                  <a:t>Then,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2</m:t>
                            </m:r>
                          </m:den>
                        </m:f>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0</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482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do two additions before the multiplies: O(</a:t>
                </a:r>
                <a:r>
                  <a:rPr lang="en-US" b="1" i="1" dirty="0"/>
                  <a:t>n</a:t>
                </a:r>
                <a:r>
                  <a:rPr lang="en-US" dirty="0"/>
                  <a:t>)</a:t>
                </a:r>
              </a:p>
              <a:p>
                <a:r>
                  <a:rPr lang="en-US" dirty="0"/>
                  <a:t>We do three recursive multiplies of </a:t>
                </a:r>
                <a:r>
                  <a:rPr lang="en-US" b="1" i="1" dirty="0"/>
                  <a:t>n</a:t>
                </a:r>
                <a:r>
                  <a:rPr lang="en-US" dirty="0"/>
                  <a:t>/2-bit numbers</a:t>
                </a:r>
              </a:p>
              <a:p>
                <a:r>
                  <a:rPr lang="en-US" dirty="0"/>
                  <a:t>We do two additions and two subtractions after the multiplies: O(</a:t>
                </a:r>
                <a:r>
                  <a:rPr lang="en-US" b="1" i="1" dirty="0"/>
                  <a:t>n</a:t>
                </a:r>
                <a:r>
                  <a:rPr lang="en-US" dirty="0"/>
                  <a:t>)</a:t>
                </a:r>
              </a:p>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𝑐𝑛</m:t>
                    </m:r>
                  </m:oMath>
                </a14:m>
                <a:endParaRPr lang="en-US" b="0" dirty="0">
                  <a:ea typeface="Cambria Math" panose="02040503050406030204" pitchFamily="18" charset="0"/>
                </a:endParaRPr>
              </a:p>
              <a:p>
                <a:r>
                  <a:rPr lang="en-US" dirty="0"/>
                  <a:t>Which is </a:t>
                </a:r>
                <a14:m>
                  <m:oMath xmlns:m="http://schemas.openxmlformats.org/officeDocument/2006/math">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r>
                                  <a:rPr lang="en-US" b="0" i="1" smtClean="0">
                                    <a:latin typeface="Cambria Math" panose="02040503050406030204" pitchFamily="18" charset="0"/>
                                  </a:rPr>
                                  <m:t>3</m:t>
                                </m:r>
                              </m:e>
                            </m:func>
                          </m:sup>
                        </m:sSup>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1.59</m:t>
                            </m:r>
                          </m:sup>
                        </m:sSup>
                      </m:e>
                    </m:d>
                  </m:oMath>
                </a14:m>
                <a:r>
                  <a:rPr lang="en-US" dirty="0"/>
                  <a:t>, which is better!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12033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Theorem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1509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7</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855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Basic form of the Master Theorem</a:t>
            </a:r>
            <a:endParaRPr lang="en-US" dirty="0"/>
          </a:p>
        </p:txBody>
      </p:sp>
      <mc:AlternateContent xmlns:mc="http://schemas.openxmlformats.org/markup-compatibility/2006" xmlns:a14="http://schemas.microsoft.com/office/drawing/2010/main">
        <mc:Choice Requires="a14">
          <p:sp>
            <p:nvSpPr>
              <p:cNvPr id="11" name="Content Placeholder 10"/>
              <p:cNvSpPr>
                <a:spLocks noGrp="1"/>
              </p:cNvSpPr>
              <p:nvPr>
                <p:ph idx="1"/>
              </p:nvPr>
            </p:nvSpPr>
            <p:spPr/>
            <p:txBody>
              <a:bodyPr/>
              <a:lstStyle/>
              <a:p>
                <a:r>
                  <a:rPr lang="en-US" dirty="0"/>
                  <a:t>For recursion that on a problem size </a:t>
                </a:r>
                <a14:m>
                  <m:oMath xmlns:m="http://schemas.openxmlformats.org/officeDocument/2006/math">
                    <m:r>
                      <a:rPr lang="en-US" i="1" dirty="0" smtClean="0">
                        <a:latin typeface="Cambria Math" panose="02040503050406030204" pitchFamily="18" charset="0"/>
                      </a:rPr>
                      <m:t>𝑛</m:t>
                    </m:r>
                  </m:oMath>
                </a14:m>
                <a:r>
                  <a:rPr lang="en-US" dirty="0"/>
                  <a:t> that:</a:t>
                </a:r>
              </a:p>
              <a:p>
                <a:pPr lvl="1"/>
                <a:r>
                  <a:rPr lang="en-US" dirty="0"/>
                  <a:t>Makes </a:t>
                </a:r>
                <a14:m>
                  <m:oMath xmlns:m="http://schemas.openxmlformats.org/officeDocument/2006/math">
                    <m:r>
                      <a:rPr lang="en-US" i="1" dirty="0" smtClean="0">
                        <a:latin typeface="Cambria Math" panose="02040503050406030204" pitchFamily="18" charset="0"/>
                      </a:rPr>
                      <m:t>𝑎</m:t>
                    </m:r>
                  </m:oMath>
                </a14:m>
                <a:r>
                  <a:rPr lang="en-US" dirty="0"/>
                  <a:t> recursive calls</a:t>
                </a:r>
              </a:p>
              <a:p>
                <a:pPr lvl="1"/>
                <a:r>
                  <a:rPr lang="en-US" dirty="0"/>
                  <a:t>Divides the total work by </a:t>
                </a:r>
                <a14:m>
                  <m:oMath xmlns:m="http://schemas.openxmlformats.org/officeDocument/2006/math">
                    <m:r>
                      <a:rPr lang="en-US" i="1" dirty="0" smtClean="0">
                        <a:latin typeface="Cambria Math" panose="02040503050406030204" pitchFamily="18" charset="0"/>
                      </a:rPr>
                      <m:t>𝑏</m:t>
                    </m:r>
                  </m:oMath>
                </a14:m>
                <a:r>
                  <a:rPr lang="en-US" dirty="0"/>
                  <a:t> for each recursive call</a:t>
                </a:r>
              </a:p>
              <a:p>
                <a:pPr lvl="1"/>
                <a:r>
                  <a:rPr lang="en-US" dirty="0"/>
                  <a:t>Does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non-recursive work at each call </a:t>
                </a:r>
              </a:p>
              <a:p>
                <a:r>
                  <a:rPr lang="en-US" dirty="0"/>
                  <a:t>Its running time can be given in the following form, suitable for use in the Master Theorem:</a:t>
                </a:r>
              </a:p>
              <a:p>
                <a:pPr marL="118872" indent="0" algn="ctr">
                  <a:buNone/>
                </a:pPr>
                <a14:m>
                  <m:oMath xmlns:m="http://schemas.openxmlformats.org/officeDocument/2006/math">
                    <m:r>
                      <a:rPr lang="en-US" sz="3600">
                        <a:latin typeface="Cambria Math" panose="02040503050406030204" pitchFamily="18" charset="0"/>
                      </a:rPr>
                      <m:t>𝑇</m:t>
                    </m:r>
                    <m:d>
                      <m:dPr>
                        <m:ctrlPr>
                          <a:rPr lang="en-US" sz="3600" i="1">
                            <a:latin typeface="Cambria Math" panose="02040503050406030204" pitchFamily="18" charset="0"/>
                          </a:rPr>
                        </m:ctrlPr>
                      </m:dPr>
                      <m:e>
                        <m:r>
                          <a:rPr lang="en-US" sz="3600">
                            <a:latin typeface="Cambria Math" panose="02040503050406030204" pitchFamily="18" charset="0"/>
                          </a:rPr>
                          <m:t>𝑛</m:t>
                        </m:r>
                      </m:e>
                    </m:d>
                    <m:r>
                      <a:rPr lang="en-US" sz="3600">
                        <a:latin typeface="Cambria Math" panose="02040503050406030204" pitchFamily="18" charset="0"/>
                      </a:rPr>
                      <m:t>=</m:t>
                    </m:r>
                    <m:r>
                      <a:rPr lang="en-US" sz="3600">
                        <a:latin typeface="Cambria Math" panose="02040503050406030204" pitchFamily="18" charset="0"/>
                      </a:rPr>
                      <m:t>𝑎𝑇</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a:latin typeface="Cambria Math" panose="02040503050406030204" pitchFamily="18" charset="0"/>
                              </a:rPr>
                              <m:t>𝑛</m:t>
                            </m:r>
                          </m:num>
                          <m:den>
                            <m:r>
                              <a:rPr lang="en-US" sz="3600">
                                <a:latin typeface="Cambria Math" panose="02040503050406030204" pitchFamily="18" charset="0"/>
                              </a:rPr>
                              <m:t>𝑏</m:t>
                            </m:r>
                          </m:den>
                        </m:f>
                      </m:e>
                    </m:d>
                    <m:r>
                      <a:rPr lang="en-US" sz="3600">
                        <a:latin typeface="Cambria Math" panose="02040503050406030204" pitchFamily="18" charset="0"/>
                      </a:rPr>
                      <m:t>+</m:t>
                    </m:r>
                    <m:r>
                      <a:rPr lang="en-US" sz="3600">
                        <a:latin typeface="Cambria Math" panose="02040503050406030204" pitchFamily="18" charset="0"/>
                      </a:rPr>
                      <m:t>𝑓</m:t>
                    </m:r>
                    <m:d>
                      <m:dPr>
                        <m:ctrlPr>
                          <a:rPr lang="en-US" sz="3600" i="1">
                            <a:latin typeface="Cambria Math" panose="02040503050406030204" pitchFamily="18" charset="0"/>
                          </a:rPr>
                        </m:ctrlPr>
                      </m:dPr>
                      <m:e>
                        <m:r>
                          <a:rPr lang="en-US" sz="3600">
                            <a:latin typeface="Cambria Math" panose="02040503050406030204" pitchFamily="18" charset="0"/>
                          </a:rPr>
                          <m:t>𝑛</m:t>
                        </m:r>
                      </m:e>
                    </m:d>
                    <m:r>
                      <a:rPr lang="en-US" sz="3600">
                        <a:latin typeface="Cambria Math" panose="02040503050406030204" pitchFamily="18" charset="0"/>
                      </a:rPr>
                      <m:t>,</m:t>
                    </m:r>
                  </m:oMath>
                </a14:m>
                <a:r>
                  <a:rPr lang="en-US" dirty="0"/>
                  <a:t> </a:t>
                </a:r>
              </a:p>
              <a:p>
                <a:pPr marL="118872" indent="0" algn="ctr">
                  <a:buNone/>
                </a:pPr>
                <a:r>
                  <a:rPr lang="en-US" dirty="0"/>
                  <a:t>where </a:t>
                </a:r>
                <a14:m>
                  <m:oMath xmlns:m="http://schemas.openxmlformats.org/officeDocument/2006/math">
                    <m:r>
                      <a:rPr lang="en-US">
                        <a:latin typeface="Cambria Math" panose="02040503050406030204" pitchFamily="18" charset="0"/>
                      </a:rPr>
                      <m:t>𝑎</m:t>
                    </m:r>
                    <m:r>
                      <a:rPr lang="en-US">
                        <a:latin typeface="Cambria Math" panose="02040503050406030204" pitchFamily="18" charset="0"/>
                      </a:rPr>
                      <m:t>≥1 </m:t>
                    </m:r>
                    <m:r>
                      <m:rPr>
                        <m:sty m:val="p"/>
                      </m:rPr>
                      <a:rPr lang="en-US">
                        <a:latin typeface="Cambria Math" panose="02040503050406030204" pitchFamily="18" charset="0"/>
                      </a:rPr>
                      <m:t>and</m:t>
                    </m:r>
                    <m:r>
                      <a:rPr lang="en-US">
                        <a:latin typeface="Cambria Math" panose="02040503050406030204" pitchFamily="18" charset="0"/>
                      </a:rPr>
                      <m:t> </m:t>
                    </m:r>
                    <m:r>
                      <a:rPr lang="en-US">
                        <a:latin typeface="Cambria Math" panose="02040503050406030204" pitchFamily="18" charset="0"/>
                      </a:rPr>
                      <m:t>𝑏</m:t>
                    </m:r>
                    <m:r>
                      <a:rPr lang="en-US">
                        <a:latin typeface="Cambria Math" panose="02040503050406030204" pitchFamily="18" charset="0"/>
                      </a:rPr>
                      <m:t>&gt;1</m:t>
                    </m:r>
                  </m:oMath>
                </a14:m>
                <a:endParaRPr lang="en-US" dirty="0"/>
              </a:p>
              <a:p>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blipFill>
                <a:blip r:embed="rId2"/>
                <a:stretch>
                  <a:fillRect t="-527" b="-527"/>
                </a:stretch>
              </a:blipFill>
            </p:spPr>
            <p:txBody>
              <a:bodyPr/>
              <a:lstStyle/>
              <a:p>
                <a:r>
                  <a:rPr lang="en-US">
                    <a:noFill/>
                  </a:rPr>
                  <a:t> </a:t>
                </a:r>
              </a:p>
            </p:txBody>
          </p:sp>
        </mc:Fallback>
      </mc:AlternateContent>
    </p:spTree>
    <p:extLst>
      <p:ext uri="{BB962C8B-B14F-4D97-AF65-F5344CB8AC3E}">
        <p14:creationId xmlns:p14="http://schemas.microsoft.com/office/powerpoint/2010/main" val="41132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lstStyle/>
              <a:p>
                <a:r>
                  <a:rPr lang="en-US" sz="4000" dirty="0"/>
                  <a:t>If </a:t>
                </a:r>
                <a14:m>
                  <m:oMath xmlns:m="http://schemas.openxmlformats.org/officeDocument/2006/math">
                    <m:r>
                      <a:rPr lang="en-US" sz="4000" i="1">
                        <a:latin typeface="Cambria Math"/>
                      </a:rPr>
                      <m:t>𝑓</m:t>
                    </m:r>
                    <m:d>
                      <m:dPr>
                        <m:ctrlPr>
                          <a:rPr lang="en-US" sz="4000" i="1">
                            <a:latin typeface="Cambria Math" panose="02040503050406030204" pitchFamily="18" charset="0"/>
                          </a:rPr>
                        </m:ctrlPr>
                      </m:dPr>
                      <m:e>
                        <m:r>
                          <a:rPr lang="en-US" sz="4000" i="1">
                            <a:latin typeface="Cambria Math"/>
                          </a:rPr>
                          <m:t>𝑛</m:t>
                        </m:r>
                      </m:e>
                    </m:d>
                    <m:r>
                      <a:rPr lang="en-US" sz="4000">
                        <a:latin typeface="Cambria Math"/>
                      </a:rPr>
                      <m:t> </m:t>
                    </m:r>
                    <m:r>
                      <m:rPr>
                        <m:sty m:val="p"/>
                      </m:rPr>
                      <a:rPr lang="en-US" sz="4000">
                        <a:latin typeface="Cambria Math"/>
                      </a:rPr>
                      <m:t>is</m:t>
                    </m:r>
                    <m:r>
                      <a:rPr lang="en-US" sz="4000">
                        <a:latin typeface="Cambria Math"/>
                      </a:rPr>
                      <m:t> </m:t>
                    </m:r>
                    <m:r>
                      <m:rPr>
                        <m:sty m:val="p"/>
                      </m:rPr>
                      <a:rPr lang="en-US" sz="4000">
                        <a:latin typeface="Cambria Math"/>
                      </a:rPr>
                      <m:t>O</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a:rPr>
                              <m:t>𝑛</m:t>
                            </m:r>
                          </m:e>
                          <m:sup>
                            <m:func>
                              <m:funcPr>
                                <m:ctrlPr>
                                  <a:rPr lang="en-US" sz="4000" i="1">
                                    <a:latin typeface="Cambria Math" panose="02040503050406030204" pitchFamily="18" charset="0"/>
                                  </a:rPr>
                                </m:ctrlPr>
                              </m:funcPr>
                              <m:fName>
                                <m:sSub>
                                  <m:sSubPr>
                                    <m:ctrlPr>
                                      <a:rPr lang="en-US" sz="4000" i="1">
                                        <a:latin typeface="Cambria Math" panose="02040503050406030204" pitchFamily="18" charset="0"/>
                                      </a:rPr>
                                    </m:ctrlPr>
                                  </m:sSubPr>
                                  <m:e>
                                    <m:r>
                                      <m:rPr>
                                        <m:sty m:val="p"/>
                                      </m:rPr>
                                      <a:rPr lang="en-US" sz="4000">
                                        <a:latin typeface="Cambria Math"/>
                                      </a:rPr>
                                      <m:t>log</m:t>
                                    </m:r>
                                  </m:e>
                                  <m:sub>
                                    <m:r>
                                      <a:rPr lang="en-US" sz="4000" i="1">
                                        <a:latin typeface="Cambria Math"/>
                                      </a:rPr>
                                      <m:t>𝑏</m:t>
                                    </m:r>
                                  </m:sub>
                                </m:sSub>
                              </m:fName>
                              <m:e>
                                <m:r>
                                  <a:rPr lang="en-US" sz="4000" i="1">
                                    <a:latin typeface="Cambria Math"/>
                                  </a:rPr>
                                  <m:t>(</m:t>
                                </m:r>
                                <m:r>
                                  <a:rPr lang="en-US" sz="4000" i="1">
                                    <a:latin typeface="Cambria Math"/>
                                  </a:rPr>
                                  <m:t>𝑎</m:t>
                                </m:r>
                                <m:r>
                                  <a:rPr lang="en-US" sz="4000" i="1">
                                    <a:latin typeface="Cambria Math"/>
                                  </a:rPr>
                                  <m:t>)</m:t>
                                </m:r>
                              </m:e>
                            </m:func>
                            <m:r>
                              <a:rPr lang="en-US" sz="4000" i="1">
                                <a:latin typeface="Cambria Math"/>
                              </a:rPr>
                              <m:t>−</m:t>
                            </m:r>
                            <m:r>
                              <a:rPr lang="en-US" sz="4000" i="1">
                                <a:latin typeface="Cambria Math"/>
                                <a:ea typeface="Cambria Math"/>
                              </a:rPr>
                              <m:t>𝜖</m:t>
                            </m:r>
                          </m:sup>
                        </m:sSup>
                      </m:e>
                    </m:d>
                  </m:oMath>
                </a14:m>
                <a:r>
                  <a:rPr lang="en-US" sz="4000" dirty="0"/>
                  <a:t>            </a:t>
                </a:r>
              </a:p>
              <a:p>
                <a:pPr>
                  <a:buNone/>
                </a:pPr>
                <a:r>
                  <a:rPr lang="en-US" sz="4000" dirty="0"/>
                  <a:t>	for some constant </a:t>
                </a:r>
                <a14:m>
                  <m:oMath xmlns:m="http://schemas.openxmlformats.org/officeDocument/2006/math">
                    <m:r>
                      <a:rPr lang="el-GR" sz="4000" i="1" dirty="0">
                        <a:latin typeface="Cambria Math"/>
                        <a:ea typeface="Cambria Math"/>
                      </a:rPr>
                      <m:t>𝜖</m:t>
                    </m:r>
                    <m:r>
                      <a:rPr lang="en-US" sz="4000" i="1" dirty="0">
                        <a:latin typeface="Cambria Math"/>
                        <a:ea typeface="Cambria Math"/>
                      </a:rPr>
                      <m:t>&gt;0</m:t>
                    </m:r>
                  </m:oMath>
                </a14:m>
                <a:r>
                  <a:rPr lang="en-US" sz="4000" dirty="0"/>
                  <a:t>, then</a:t>
                </a:r>
              </a:p>
              <a:p>
                <a:pPr>
                  <a:buNone/>
                </a:pPr>
                <a14:m>
                  <m:oMathPara xmlns:m="http://schemas.openxmlformats.org/officeDocument/2006/math">
                    <m:oMathParaPr>
                      <m:jc m:val="centerGroup"/>
                    </m:oMathParaPr>
                    <m:oMath xmlns:m="http://schemas.openxmlformats.org/officeDocument/2006/math">
                      <m:r>
                        <a:rPr lang="en-US" sz="5400" i="1">
                          <a:latin typeface="Cambria Math"/>
                        </a:rPr>
                        <m:t>𝑇</m:t>
                      </m:r>
                      <m:d>
                        <m:dPr>
                          <m:ctrlPr>
                            <a:rPr lang="en-US" sz="5400" i="1">
                              <a:latin typeface="Cambria Math" panose="02040503050406030204" pitchFamily="18" charset="0"/>
                            </a:rPr>
                          </m:ctrlPr>
                        </m:dPr>
                        <m:e>
                          <m:r>
                            <a:rPr lang="en-US" sz="5400" i="1">
                              <a:latin typeface="Cambria Math"/>
                            </a:rPr>
                            <m:t>𝑛</m:t>
                          </m:r>
                        </m:e>
                      </m:d>
                      <m:r>
                        <m:rPr>
                          <m:nor/>
                        </m:rPr>
                        <a:rPr lang="en-US" sz="5400"/>
                        <m:t> </m:t>
                      </m:r>
                      <m:r>
                        <m:rPr>
                          <m:nor/>
                        </m:rPr>
                        <a:rPr lang="en-US" sz="5400"/>
                        <m:t>is</m:t>
                      </m:r>
                      <m:r>
                        <m:rPr>
                          <m:nor/>
                        </m:rPr>
                        <a:rPr lang="en-US" sz="5400"/>
                        <m:t> </m:t>
                      </m:r>
                      <m:r>
                        <m:rPr>
                          <m:sty m:val="p"/>
                        </m:rPr>
                        <a:rPr lang="el-GR" sz="5400" i="1">
                          <a:latin typeface="Cambria Math"/>
                          <a:ea typeface="Cambria Math"/>
                        </a:rPr>
                        <m:t>Θ</m:t>
                      </m:r>
                      <m:d>
                        <m:dPr>
                          <m:ctrlPr>
                            <a:rPr lang="el-GR" sz="5400" i="1">
                              <a:latin typeface="Cambria Math" panose="02040503050406030204" pitchFamily="18" charset="0"/>
                              <a:ea typeface="Cambria Math"/>
                            </a:rPr>
                          </m:ctrlPr>
                        </m:dPr>
                        <m:e>
                          <m:sSup>
                            <m:sSupPr>
                              <m:ctrlPr>
                                <a:rPr lang="en-US" sz="5400" i="1">
                                  <a:latin typeface="Cambria Math" panose="02040503050406030204" pitchFamily="18" charset="0"/>
                                </a:rPr>
                              </m:ctrlPr>
                            </m:sSupPr>
                            <m:e>
                              <m:r>
                                <a:rPr lang="en-US" sz="5400" i="1">
                                  <a:latin typeface="Cambria Math"/>
                                </a:rPr>
                                <m:t>𝑛</m:t>
                              </m:r>
                            </m:e>
                            <m:sup>
                              <m:func>
                                <m:funcPr>
                                  <m:ctrlPr>
                                    <a:rPr lang="en-US" sz="5400" i="1">
                                      <a:latin typeface="Cambria Math" panose="02040503050406030204" pitchFamily="18" charset="0"/>
                                    </a:rPr>
                                  </m:ctrlPr>
                                </m:funcPr>
                                <m:fName>
                                  <m:sSub>
                                    <m:sSubPr>
                                      <m:ctrlPr>
                                        <a:rPr lang="en-US" sz="5400" i="1">
                                          <a:latin typeface="Cambria Math" panose="02040503050406030204" pitchFamily="18" charset="0"/>
                                        </a:rPr>
                                      </m:ctrlPr>
                                    </m:sSubPr>
                                    <m:e>
                                      <m:r>
                                        <m:rPr>
                                          <m:sty m:val="p"/>
                                        </m:rPr>
                                        <a:rPr lang="en-US" sz="5400">
                                          <a:latin typeface="Cambria Math"/>
                                        </a:rPr>
                                        <m:t>log</m:t>
                                      </m:r>
                                    </m:e>
                                    <m:sub>
                                      <m:r>
                                        <a:rPr lang="en-US" sz="5400" i="1">
                                          <a:latin typeface="Cambria Math"/>
                                        </a:rPr>
                                        <m:t>𝑏</m:t>
                                      </m:r>
                                    </m:sub>
                                  </m:sSub>
                                </m:fName>
                                <m:e>
                                  <m:r>
                                    <a:rPr lang="en-US" sz="5400" i="1">
                                      <a:latin typeface="Cambria Math"/>
                                    </a:rPr>
                                    <m:t>(</m:t>
                                  </m:r>
                                  <m:r>
                                    <a:rPr lang="en-US" sz="5400" i="1">
                                      <a:latin typeface="Cambria Math"/>
                                    </a:rPr>
                                    <m:t>𝑎</m:t>
                                  </m:r>
                                  <m:r>
                                    <a:rPr lang="en-US" sz="5400" i="1">
                                      <a:latin typeface="Cambria Math"/>
                                    </a:rPr>
                                    <m:t>)</m:t>
                                  </m:r>
                                </m:e>
                              </m:func>
                            </m:sup>
                          </m:sSup>
                        </m:e>
                      </m:d>
                    </m:oMath>
                  </m:oMathPara>
                </a14:m>
                <a:endParaRPr lang="en-US" sz="5400"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rotWithShape="1">
                <a:blip r:embed="rId2"/>
                <a:stretch>
                  <a:fillRect l="-519" t="-264"/>
                </a:stretch>
              </a:blipFill>
            </p:spPr>
            <p:txBody>
              <a:bodyPr/>
              <a:lstStyle/>
              <a:p>
                <a:r>
                  <a:rPr lang="en-US">
                    <a:noFill/>
                  </a:rPr>
                  <a:t> </a:t>
                </a:r>
              </a:p>
            </p:txBody>
          </p:sp>
        </mc:Fallback>
      </mc:AlternateContent>
    </p:spTree>
    <p:extLst>
      <p:ext uri="{BB962C8B-B14F-4D97-AF65-F5344CB8AC3E}">
        <p14:creationId xmlns:p14="http://schemas.microsoft.com/office/powerpoint/2010/main" val="317408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lstStyle/>
              <a:p>
                <a:r>
                  <a:rPr lang="en-US" sz="4000" dirty="0"/>
                  <a:t>If </a:t>
                </a:r>
                <a14:m>
                  <m:oMath xmlns:m="http://schemas.openxmlformats.org/officeDocument/2006/math">
                    <m:r>
                      <a:rPr lang="en-US" sz="4000" i="1">
                        <a:latin typeface="Cambria Math"/>
                      </a:rPr>
                      <m:t>𝑓</m:t>
                    </m:r>
                    <m:d>
                      <m:dPr>
                        <m:ctrlPr>
                          <a:rPr lang="en-US" sz="4000" i="1">
                            <a:latin typeface="Cambria Math" panose="02040503050406030204" pitchFamily="18" charset="0"/>
                          </a:rPr>
                        </m:ctrlPr>
                      </m:dPr>
                      <m:e>
                        <m:r>
                          <a:rPr lang="en-US" sz="4000" i="1">
                            <a:latin typeface="Cambria Math"/>
                          </a:rPr>
                          <m:t>𝑛</m:t>
                        </m:r>
                      </m:e>
                    </m:d>
                    <m:r>
                      <a:rPr lang="en-US" sz="4000" i="1">
                        <a:latin typeface="Cambria Math"/>
                      </a:rPr>
                      <m:t> </m:t>
                    </m:r>
                    <m:r>
                      <m:rPr>
                        <m:sty m:val="p"/>
                      </m:rPr>
                      <a:rPr lang="en-US" sz="4000">
                        <a:latin typeface="Cambria Math"/>
                      </a:rPr>
                      <m:t>is</m:t>
                    </m:r>
                    <m:r>
                      <a:rPr lang="en-US" sz="4000" i="1">
                        <a:latin typeface="Cambria Math"/>
                      </a:rPr>
                      <m:t> </m:t>
                    </m:r>
                    <m:r>
                      <m:rPr>
                        <m:sty m:val="p"/>
                      </m:rPr>
                      <a:rPr lang="el-GR" sz="4000" i="1">
                        <a:latin typeface="Cambria Math"/>
                        <a:ea typeface="Cambria Math"/>
                      </a:rPr>
                      <m:t>Θ</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a:rPr>
                              <m:t>𝑛</m:t>
                            </m:r>
                          </m:e>
                          <m:sup>
                            <m:func>
                              <m:funcPr>
                                <m:ctrlPr>
                                  <a:rPr lang="en-US" sz="4000" i="1">
                                    <a:latin typeface="Cambria Math" panose="02040503050406030204" pitchFamily="18" charset="0"/>
                                  </a:rPr>
                                </m:ctrlPr>
                              </m:funcPr>
                              <m:fName>
                                <m:sSub>
                                  <m:sSubPr>
                                    <m:ctrlPr>
                                      <a:rPr lang="en-US" sz="4000" i="1">
                                        <a:latin typeface="Cambria Math" panose="02040503050406030204" pitchFamily="18" charset="0"/>
                                      </a:rPr>
                                    </m:ctrlPr>
                                  </m:sSubPr>
                                  <m:e>
                                    <m:r>
                                      <m:rPr>
                                        <m:sty m:val="p"/>
                                      </m:rPr>
                                      <a:rPr lang="en-US" sz="4000">
                                        <a:latin typeface="Cambria Math"/>
                                      </a:rPr>
                                      <m:t>log</m:t>
                                    </m:r>
                                  </m:e>
                                  <m:sub>
                                    <m:r>
                                      <a:rPr lang="en-US" sz="4000" i="1">
                                        <a:latin typeface="Cambria Math"/>
                                      </a:rPr>
                                      <m:t>𝑏</m:t>
                                    </m:r>
                                  </m:sub>
                                </m:sSub>
                              </m:fName>
                              <m:e>
                                <m:r>
                                  <a:rPr lang="en-US" sz="4000" i="1">
                                    <a:latin typeface="Cambria Math"/>
                                  </a:rPr>
                                  <m:t>(</m:t>
                                </m:r>
                                <m:r>
                                  <a:rPr lang="en-US" sz="4000" i="1">
                                    <a:latin typeface="Cambria Math"/>
                                  </a:rPr>
                                  <m:t>𝑎</m:t>
                                </m:r>
                                <m:r>
                                  <a:rPr lang="en-US" sz="4000" i="1">
                                    <a:latin typeface="Cambria Math"/>
                                  </a:rPr>
                                  <m:t>)</m:t>
                                </m:r>
                              </m:e>
                            </m:func>
                          </m:sup>
                        </m:sSup>
                        <m:func>
                          <m:funcPr>
                            <m:ctrlPr>
                              <a:rPr lang="en-US" sz="4000" i="1">
                                <a:latin typeface="Cambria Math" panose="02040503050406030204" pitchFamily="18" charset="0"/>
                                <a:ea typeface="Cambria Math"/>
                              </a:rPr>
                            </m:ctrlPr>
                          </m:funcPr>
                          <m:fName>
                            <m:sSup>
                              <m:sSupPr>
                                <m:ctrlPr>
                                  <a:rPr lang="en-US" sz="4000" i="1">
                                    <a:latin typeface="Cambria Math" panose="02040503050406030204" pitchFamily="18" charset="0"/>
                                    <a:ea typeface="Cambria Math"/>
                                  </a:rPr>
                                </m:ctrlPr>
                              </m:sSupPr>
                              <m:e>
                                <m:r>
                                  <m:rPr>
                                    <m:sty m:val="p"/>
                                  </m:rPr>
                                  <a:rPr lang="en-US" sz="4000">
                                    <a:latin typeface="Cambria Math"/>
                                    <a:ea typeface="Cambria Math"/>
                                  </a:rPr>
                                  <m:t>log</m:t>
                                </m:r>
                              </m:e>
                              <m:sup>
                                <m:r>
                                  <a:rPr lang="en-US" sz="4000" i="1">
                                    <a:latin typeface="Cambria Math"/>
                                    <a:ea typeface="Cambria Math"/>
                                  </a:rPr>
                                  <m:t>𝑘</m:t>
                                </m:r>
                              </m:sup>
                            </m:sSup>
                          </m:fName>
                          <m:e>
                            <m:r>
                              <a:rPr lang="en-US" sz="4000" i="1">
                                <a:latin typeface="Cambria Math"/>
                                <a:ea typeface="Cambria Math"/>
                              </a:rPr>
                              <m:t>𝑛</m:t>
                            </m:r>
                          </m:e>
                        </m:func>
                      </m:e>
                    </m:d>
                  </m:oMath>
                </a14:m>
                <a:r>
                  <a:rPr lang="en-US" sz="4000" dirty="0"/>
                  <a:t>            </a:t>
                </a:r>
              </a:p>
              <a:p>
                <a:pPr>
                  <a:buNone/>
                </a:pPr>
                <a:r>
                  <a:rPr lang="en-US" sz="4000" dirty="0"/>
                  <a:t>	for some constant </a:t>
                </a:r>
                <a14:m>
                  <m:oMath xmlns:m="http://schemas.openxmlformats.org/officeDocument/2006/math">
                    <m:r>
                      <a:rPr lang="en-US" sz="4000" i="1" dirty="0">
                        <a:latin typeface="Cambria Math"/>
                        <a:ea typeface="Cambria Math"/>
                      </a:rPr>
                      <m:t>𝑘</m:t>
                    </m:r>
                    <m:r>
                      <a:rPr lang="en-US" sz="4000" i="1" dirty="0">
                        <a:latin typeface="Cambria Math"/>
                        <a:ea typeface="Cambria Math"/>
                      </a:rPr>
                      <m:t>≥</m:t>
                    </m:r>
                    <m:r>
                      <a:rPr lang="en-US" sz="4000" dirty="0">
                        <a:latin typeface="Cambria Math"/>
                        <a:ea typeface="Cambria Math"/>
                      </a:rPr>
                      <m:t>0</m:t>
                    </m:r>
                  </m:oMath>
                </a14:m>
                <a:r>
                  <a:rPr lang="en-US" sz="4000" dirty="0"/>
                  <a:t>, then</a:t>
                </a:r>
              </a:p>
              <a:p>
                <a:pPr>
                  <a:buNone/>
                </a:pPr>
                <a14:m>
                  <m:oMathPara xmlns:m="http://schemas.openxmlformats.org/officeDocument/2006/math">
                    <m:oMathParaPr>
                      <m:jc m:val="center"/>
                    </m:oMathParaPr>
                    <m:oMath xmlns:m="http://schemas.openxmlformats.org/officeDocument/2006/math">
                      <m:r>
                        <a:rPr lang="en-US" sz="6000" i="1">
                          <a:latin typeface="Cambria Math"/>
                        </a:rPr>
                        <m:t>𝑇</m:t>
                      </m:r>
                      <m:d>
                        <m:dPr>
                          <m:ctrlPr>
                            <a:rPr lang="en-US" sz="6000" i="1">
                              <a:latin typeface="Cambria Math" panose="02040503050406030204" pitchFamily="18" charset="0"/>
                            </a:rPr>
                          </m:ctrlPr>
                        </m:dPr>
                        <m:e>
                          <m:r>
                            <a:rPr lang="en-US" sz="6000" i="1">
                              <a:latin typeface="Cambria Math"/>
                            </a:rPr>
                            <m:t>𝑛</m:t>
                          </m:r>
                        </m:e>
                      </m:d>
                      <m:r>
                        <m:rPr>
                          <m:nor/>
                        </m:rPr>
                        <a:rPr lang="en-US" sz="6000"/>
                        <m:t> </m:t>
                      </m:r>
                      <m:r>
                        <m:rPr>
                          <m:nor/>
                        </m:rPr>
                        <a:rPr lang="en-US" sz="6000"/>
                        <m:t>is</m:t>
                      </m:r>
                      <m:r>
                        <m:rPr>
                          <m:nor/>
                        </m:rPr>
                        <a:rPr lang="en-US" sz="6000"/>
                        <m:t> </m:t>
                      </m:r>
                      <m:r>
                        <m:rPr>
                          <m:sty m:val="p"/>
                        </m:rPr>
                        <a:rPr lang="el-GR" sz="6000" i="1">
                          <a:latin typeface="Cambria Math"/>
                          <a:ea typeface="Cambria Math"/>
                        </a:rPr>
                        <m:t>Θ</m:t>
                      </m:r>
                      <m:d>
                        <m:dPr>
                          <m:ctrlPr>
                            <a:rPr lang="el-GR" sz="6000" i="1">
                              <a:latin typeface="Cambria Math" panose="02040503050406030204" pitchFamily="18" charset="0"/>
                              <a:ea typeface="Cambria Math"/>
                            </a:rPr>
                          </m:ctrlPr>
                        </m:dPr>
                        <m:e>
                          <m:sSup>
                            <m:sSupPr>
                              <m:ctrlPr>
                                <a:rPr lang="en-US" sz="4400" i="1">
                                  <a:latin typeface="Cambria Math" panose="02040503050406030204" pitchFamily="18" charset="0"/>
                                </a:rPr>
                              </m:ctrlPr>
                            </m:sSupPr>
                            <m:e>
                              <m:r>
                                <a:rPr lang="en-US" sz="4400" i="1">
                                  <a:latin typeface="Cambria Math"/>
                                </a:rPr>
                                <m:t>𝑛</m:t>
                              </m:r>
                            </m:e>
                            <m:sup>
                              <m:func>
                                <m:funcPr>
                                  <m:ctrlPr>
                                    <a:rPr lang="en-US" sz="4400" i="1">
                                      <a:latin typeface="Cambria Math" panose="02040503050406030204" pitchFamily="18" charset="0"/>
                                    </a:rPr>
                                  </m:ctrlPr>
                                </m:funcPr>
                                <m:fName>
                                  <m:sSub>
                                    <m:sSubPr>
                                      <m:ctrlPr>
                                        <a:rPr lang="en-US" sz="4400" i="1">
                                          <a:latin typeface="Cambria Math" panose="02040503050406030204" pitchFamily="18" charset="0"/>
                                        </a:rPr>
                                      </m:ctrlPr>
                                    </m:sSubPr>
                                    <m:e>
                                      <m:r>
                                        <m:rPr>
                                          <m:sty m:val="p"/>
                                        </m:rPr>
                                        <a:rPr lang="en-US" sz="4400">
                                          <a:latin typeface="Cambria Math"/>
                                        </a:rPr>
                                        <m:t>log</m:t>
                                      </m:r>
                                    </m:e>
                                    <m:sub>
                                      <m:r>
                                        <a:rPr lang="en-US" sz="4400" i="1">
                                          <a:latin typeface="Cambria Math"/>
                                        </a:rPr>
                                        <m:t>𝑏</m:t>
                                      </m:r>
                                    </m:sub>
                                  </m:sSub>
                                </m:fName>
                                <m:e>
                                  <m:r>
                                    <a:rPr lang="en-US" sz="4400" i="1">
                                      <a:latin typeface="Cambria Math"/>
                                    </a:rPr>
                                    <m:t>(</m:t>
                                  </m:r>
                                  <m:r>
                                    <a:rPr lang="en-US" sz="4400" i="1">
                                      <a:latin typeface="Cambria Math"/>
                                    </a:rPr>
                                    <m:t>𝑎</m:t>
                                  </m:r>
                                  <m:r>
                                    <a:rPr lang="en-US" sz="4400" i="1">
                                      <a:latin typeface="Cambria Math"/>
                                    </a:rPr>
                                    <m:t>)</m:t>
                                  </m:r>
                                </m:e>
                              </m:func>
                            </m:sup>
                          </m:sSup>
                          <m:func>
                            <m:funcPr>
                              <m:ctrlPr>
                                <a:rPr lang="en-US" sz="4400" i="1">
                                  <a:latin typeface="Cambria Math" panose="02040503050406030204" pitchFamily="18" charset="0"/>
                                  <a:ea typeface="Cambria Math"/>
                                </a:rPr>
                              </m:ctrlPr>
                            </m:funcPr>
                            <m:fName>
                              <m:sSup>
                                <m:sSupPr>
                                  <m:ctrlPr>
                                    <a:rPr lang="en-US" sz="4400" i="1">
                                      <a:latin typeface="Cambria Math" panose="02040503050406030204" pitchFamily="18" charset="0"/>
                                      <a:ea typeface="Cambria Math"/>
                                    </a:rPr>
                                  </m:ctrlPr>
                                </m:sSupPr>
                                <m:e>
                                  <m:r>
                                    <m:rPr>
                                      <m:sty m:val="p"/>
                                    </m:rPr>
                                    <a:rPr lang="en-US" sz="4400">
                                      <a:latin typeface="Cambria Math"/>
                                      <a:ea typeface="Cambria Math"/>
                                    </a:rPr>
                                    <m:t>log</m:t>
                                  </m:r>
                                </m:e>
                                <m:sup>
                                  <m:r>
                                    <a:rPr lang="en-US" sz="4400" i="1">
                                      <a:latin typeface="Cambria Math"/>
                                      <a:ea typeface="Cambria Math"/>
                                    </a:rPr>
                                    <m:t>𝑘</m:t>
                                  </m:r>
                                  <m:r>
                                    <a:rPr lang="en-US" sz="4400" i="1">
                                      <a:latin typeface="Cambria Math"/>
                                      <a:ea typeface="Cambria Math"/>
                                    </a:rPr>
                                    <m:t>+1</m:t>
                                  </m:r>
                                </m:sup>
                              </m:sSup>
                            </m:fName>
                            <m:e>
                              <m:r>
                                <a:rPr lang="en-US" sz="4400" i="1">
                                  <a:latin typeface="Cambria Math"/>
                                  <a:ea typeface="Cambria Math"/>
                                </a:rPr>
                                <m:t>𝑛</m:t>
                              </m:r>
                            </m:e>
                          </m:func>
                        </m:e>
                      </m:d>
                    </m:oMath>
                  </m:oMathPara>
                </a14:m>
                <a:endParaRPr lang="en-US" sz="4400"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rotWithShape="1">
                <a:blip r:embed="rId2"/>
                <a:stretch>
                  <a:fillRect l="-519" t="-264"/>
                </a:stretch>
              </a:blipFill>
            </p:spPr>
            <p:txBody>
              <a:bodyPr/>
              <a:lstStyle/>
              <a:p>
                <a:r>
                  <a:rPr lang="en-US">
                    <a:noFill/>
                  </a:rPr>
                  <a:t> </a:t>
                </a:r>
              </a:p>
            </p:txBody>
          </p:sp>
        </mc:Fallback>
      </mc:AlternateContent>
    </p:spTree>
    <p:extLst>
      <p:ext uri="{BB962C8B-B14F-4D97-AF65-F5344CB8AC3E}">
        <p14:creationId xmlns:p14="http://schemas.microsoft.com/office/powerpoint/2010/main" val="335529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mc:AlternateContent xmlns:mc="http://schemas.openxmlformats.org/markup-compatibility/2006" xmlns:a14="http://schemas.microsoft.com/office/drawing/2010/main">
        <mc:Choice Requires="a14">
          <p:sp>
            <p:nvSpPr>
              <p:cNvPr id="10" name="Content Placeholder 9"/>
              <p:cNvSpPr>
                <a:spLocks noGrp="1"/>
              </p:cNvSpPr>
              <p:nvPr>
                <p:ph idx="1"/>
              </p:nvPr>
            </p:nvSpPr>
            <p:spPr/>
            <p:txBody>
              <a:bodyPr>
                <a:normAutofit lnSpcReduction="10000"/>
              </a:bodyPr>
              <a:lstStyle/>
              <a:p>
                <a:r>
                  <a:rPr lang="en-US" sz="4000" dirty="0"/>
                  <a:t>If </a:t>
                </a:r>
                <a14:m>
                  <m:oMath xmlns:m="http://schemas.openxmlformats.org/officeDocument/2006/math">
                    <m:r>
                      <a:rPr lang="en-US" sz="4000" i="1">
                        <a:latin typeface="Cambria Math"/>
                      </a:rPr>
                      <m:t>𝑓</m:t>
                    </m:r>
                    <m:d>
                      <m:dPr>
                        <m:ctrlPr>
                          <a:rPr lang="en-US" sz="4000" i="1">
                            <a:latin typeface="Cambria Math" panose="02040503050406030204" pitchFamily="18" charset="0"/>
                          </a:rPr>
                        </m:ctrlPr>
                      </m:dPr>
                      <m:e>
                        <m:r>
                          <a:rPr lang="en-US" sz="4000" i="1">
                            <a:latin typeface="Cambria Math"/>
                          </a:rPr>
                          <m:t>𝑛</m:t>
                        </m:r>
                      </m:e>
                    </m:d>
                    <m:r>
                      <a:rPr lang="en-US" sz="4000" i="1">
                        <a:latin typeface="Cambria Math"/>
                      </a:rPr>
                      <m:t> </m:t>
                    </m:r>
                    <m:r>
                      <m:rPr>
                        <m:sty m:val="p"/>
                      </m:rPr>
                      <a:rPr lang="en-US" sz="4000">
                        <a:latin typeface="Cambria Math"/>
                      </a:rPr>
                      <m:t>is</m:t>
                    </m:r>
                    <m:r>
                      <a:rPr lang="en-US" sz="4000" i="1">
                        <a:latin typeface="Cambria Math"/>
                      </a:rPr>
                      <m:t> </m:t>
                    </m:r>
                    <m:r>
                      <m:rPr>
                        <m:sty m:val="p"/>
                      </m:rPr>
                      <a:rPr lang="el-GR" sz="4000" i="1">
                        <a:latin typeface="Cambria Math"/>
                        <a:ea typeface="Cambria Math"/>
                      </a:rPr>
                      <m:t>Ω</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a:rPr>
                              <m:t>𝑛</m:t>
                            </m:r>
                          </m:e>
                          <m:sup>
                            <m:func>
                              <m:funcPr>
                                <m:ctrlPr>
                                  <a:rPr lang="en-US" sz="4000" i="1">
                                    <a:latin typeface="Cambria Math" panose="02040503050406030204" pitchFamily="18" charset="0"/>
                                  </a:rPr>
                                </m:ctrlPr>
                              </m:funcPr>
                              <m:fName>
                                <m:sSub>
                                  <m:sSubPr>
                                    <m:ctrlPr>
                                      <a:rPr lang="en-US" sz="4000" i="1">
                                        <a:latin typeface="Cambria Math" panose="02040503050406030204" pitchFamily="18" charset="0"/>
                                      </a:rPr>
                                    </m:ctrlPr>
                                  </m:sSubPr>
                                  <m:e>
                                    <m:r>
                                      <m:rPr>
                                        <m:sty m:val="p"/>
                                      </m:rPr>
                                      <a:rPr lang="en-US" sz="4000">
                                        <a:latin typeface="Cambria Math"/>
                                      </a:rPr>
                                      <m:t>log</m:t>
                                    </m:r>
                                  </m:e>
                                  <m:sub>
                                    <m:r>
                                      <a:rPr lang="en-US" sz="4000" i="1">
                                        <a:latin typeface="Cambria Math"/>
                                      </a:rPr>
                                      <m:t>𝑏</m:t>
                                    </m:r>
                                  </m:sub>
                                </m:sSub>
                              </m:fName>
                              <m:e>
                                <m:r>
                                  <a:rPr lang="en-US" sz="4000" i="1">
                                    <a:latin typeface="Cambria Math"/>
                                  </a:rPr>
                                  <m:t>(</m:t>
                                </m:r>
                                <m:r>
                                  <a:rPr lang="en-US" sz="4000" i="1">
                                    <a:latin typeface="Cambria Math"/>
                                  </a:rPr>
                                  <m:t>𝑎</m:t>
                                </m:r>
                                <m:r>
                                  <a:rPr lang="en-US" sz="4000" i="1">
                                    <a:latin typeface="Cambria Math"/>
                                  </a:rPr>
                                  <m:t>)</m:t>
                                </m:r>
                              </m:e>
                            </m:func>
                            <m:r>
                              <a:rPr lang="en-US" sz="4000" i="1">
                                <a:latin typeface="Cambria Math"/>
                              </a:rPr>
                              <m:t>+</m:t>
                            </m:r>
                            <m:r>
                              <a:rPr lang="en-US" sz="4000" i="1">
                                <a:latin typeface="Cambria Math"/>
                                <a:ea typeface="Cambria Math"/>
                              </a:rPr>
                              <m:t>𝜖</m:t>
                            </m:r>
                          </m:sup>
                        </m:sSup>
                      </m:e>
                    </m:d>
                  </m:oMath>
                </a14:m>
                <a:r>
                  <a:rPr lang="en-US" sz="4000" dirty="0"/>
                  <a:t>              </a:t>
                </a:r>
              </a:p>
              <a:p>
                <a:pPr>
                  <a:buNone/>
                </a:pPr>
                <a:r>
                  <a:rPr lang="en-US" sz="4000" dirty="0"/>
                  <a:t>	for some constant </a:t>
                </a:r>
                <a14:m>
                  <m:oMath xmlns:m="http://schemas.openxmlformats.org/officeDocument/2006/math">
                    <m:r>
                      <a:rPr lang="el-GR" sz="4000" i="1" dirty="0">
                        <a:latin typeface="Cambria Math"/>
                        <a:ea typeface="Cambria Math"/>
                      </a:rPr>
                      <m:t>𝜖</m:t>
                    </m:r>
                    <m:r>
                      <a:rPr lang="en-US" sz="4000" i="1" dirty="0">
                        <a:latin typeface="Cambria Math"/>
                        <a:ea typeface="Cambria Math"/>
                      </a:rPr>
                      <m:t>&gt;0</m:t>
                    </m:r>
                  </m:oMath>
                </a14:m>
                <a:r>
                  <a:rPr lang="en-US" sz="4000" dirty="0"/>
                  <a:t>, and if</a:t>
                </a:r>
              </a:p>
              <a:p>
                <a:pPr>
                  <a:buNone/>
                </a:pPr>
                <a14:m>
                  <m:oMathPara xmlns:m="http://schemas.openxmlformats.org/officeDocument/2006/math">
                    <m:oMathParaPr>
                      <m:jc m:val="centerGroup"/>
                    </m:oMathParaPr>
                    <m:oMath xmlns:m="http://schemas.openxmlformats.org/officeDocument/2006/math">
                      <m:r>
                        <a:rPr lang="en-US" sz="4000" i="1">
                          <a:latin typeface="Cambria Math"/>
                        </a:rPr>
                        <m:t>𝑎𝑓</m:t>
                      </m:r>
                      <m:d>
                        <m:dPr>
                          <m:ctrlPr>
                            <a:rPr lang="en-US" sz="4000" i="1">
                              <a:latin typeface="Cambria Math" panose="02040503050406030204" pitchFamily="18" charset="0"/>
                            </a:rPr>
                          </m:ctrlPr>
                        </m:dPr>
                        <m:e>
                          <m:f>
                            <m:fPr>
                              <m:ctrlPr>
                                <a:rPr lang="en-US" sz="4000" i="1">
                                  <a:latin typeface="Cambria Math" panose="02040503050406030204" pitchFamily="18" charset="0"/>
                                </a:rPr>
                              </m:ctrlPr>
                            </m:fPr>
                            <m:num>
                              <m:r>
                                <a:rPr lang="en-US" sz="4000" i="1">
                                  <a:latin typeface="Cambria Math"/>
                                </a:rPr>
                                <m:t>𝑛</m:t>
                              </m:r>
                            </m:num>
                            <m:den>
                              <m:r>
                                <a:rPr lang="en-US" sz="4000" i="1">
                                  <a:latin typeface="Cambria Math"/>
                                </a:rPr>
                                <m:t>𝑏</m:t>
                              </m:r>
                            </m:den>
                          </m:f>
                        </m:e>
                      </m:d>
                      <m:r>
                        <a:rPr lang="en-US" sz="4000" i="1">
                          <a:latin typeface="Cambria Math"/>
                          <a:ea typeface="Cambria Math"/>
                        </a:rPr>
                        <m:t>≤</m:t>
                      </m:r>
                      <m:r>
                        <a:rPr lang="en-US" sz="4000" i="1">
                          <a:latin typeface="Cambria Math"/>
                          <a:ea typeface="Cambria Math"/>
                        </a:rPr>
                        <m:t>𝑐𝑓</m:t>
                      </m:r>
                      <m:r>
                        <a:rPr lang="en-US" sz="4000" i="1">
                          <a:latin typeface="Cambria Math"/>
                          <a:ea typeface="Cambria Math"/>
                        </a:rPr>
                        <m:t>(</m:t>
                      </m:r>
                      <m:r>
                        <a:rPr lang="en-US" sz="4000" i="1">
                          <a:latin typeface="Cambria Math"/>
                          <a:ea typeface="Cambria Math"/>
                        </a:rPr>
                        <m:t>𝑛</m:t>
                      </m:r>
                      <m:r>
                        <a:rPr lang="en-US" sz="4000" i="1">
                          <a:latin typeface="Cambria Math"/>
                          <a:ea typeface="Cambria Math"/>
                        </a:rPr>
                        <m:t>)</m:t>
                      </m:r>
                    </m:oMath>
                  </m:oMathPara>
                </a14:m>
                <a:endParaRPr lang="en-US" sz="4000" dirty="0"/>
              </a:p>
              <a:p>
                <a:pPr>
                  <a:buNone/>
                </a:pPr>
                <a:r>
                  <a:rPr lang="en-US" sz="4000" dirty="0"/>
                  <a:t>	for some constant </a:t>
                </a:r>
                <a14:m>
                  <m:oMath xmlns:m="http://schemas.openxmlformats.org/officeDocument/2006/math">
                    <m:r>
                      <a:rPr lang="en-US" sz="4000" i="1">
                        <a:latin typeface="Cambria Math"/>
                      </a:rPr>
                      <m:t>𝑐</m:t>
                    </m:r>
                    <m:r>
                      <a:rPr lang="en-US" sz="4000" i="1">
                        <a:latin typeface="Cambria Math"/>
                      </a:rPr>
                      <m:t>&lt;1</m:t>
                    </m:r>
                  </m:oMath>
                </a14:m>
                <a:r>
                  <a:rPr lang="en-US" sz="4000" dirty="0"/>
                  <a:t> and sufficiently large </a:t>
                </a:r>
                <a14:m>
                  <m:oMath xmlns:m="http://schemas.openxmlformats.org/officeDocument/2006/math">
                    <m:r>
                      <a:rPr lang="en-US" sz="4000" i="1" dirty="0">
                        <a:latin typeface="Cambria Math"/>
                      </a:rPr>
                      <m:t>𝑛</m:t>
                    </m:r>
                  </m:oMath>
                </a14:m>
                <a:r>
                  <a:rPr lang="en-US" sz="4000" dirty="0"/>
                  <a:t>, then</a:t>
                </a:r>
              </a:p>
              <a:p>
                <a:pPr>
                  <a:buNone/>
                </a:pPr>
                <a14:m>
                  <m:oMathPara xmlns:m="http://schemas.openxmlformats.org/officeDocument/2006/math">
                    <m:oMathParaPr>
                      <m:jc m:val="centerGroup"/>
                    </m:oMathParaPr>
                    <m:oMath xmlns:m="http://schemas.openxmlformats.org/officeDocument/2006/math">
                      <m:r>
                        <a:rPr lang="en-US" sz="6000" i="1">
                          <a:latin typeface="Cambria Math"/>
                        </a:rPr>
                        <m:t>𝑇</m:t>
                      </m:r>
                      <m:d>
                        <m:dPr>
                          <m:ctrlPr>
                            <a:rPr lang="en-US" sz="6000" i="1">
                              <a:latin typeface="Cambria Math" panose="02040503050406030204" pitchFamily="18" charset="0"/>
                            </a:rPr>
                          </m:ctrlPr>
                        </m:dPr>
                        <m:e>
                          <m:r>
                            <a:rPr lang="en-US" sz="6000" i="1">
                              <a:latin typeface="Cambria Math"/>
                            </a:rPr>
                            <m:t>𝑛</m:t>
                          </m:r>
                        </m:e>
                      </m:d>
                      <m:r>
                        <m:rPr>
                          <m:nor/>
                        </m:rPr>
                        <a:rPr lang="en-US" sz="6000">
                          <a:latin typeface="Cambria Math"/>
                        </a:rPr>
                        <m:t> </m:t>
                      </m:r>
                      <m:r>
                        <m:rPr>
                          <m:nor/>
                        </m:rPr>
                        <a:rPr lang="en-US" sz="6000"/>
                        <m:t>is</m:t>
                      </m:r>
                      <m:r>
                        <m:rPr>
                          <m:nor/>
                        </m:rPr>
                        <a:rPr lang="en-US" sz="6000">
                          <a:latin typeface="Cambria Math"/>
                        </a:rPr>
                        <m:t> </m:t>
                      </m:r>
                      <m:r>
                        <m:rPr>
                          <m:sty m:val="p"/>
                        </m:rPr>
                        <a:rPr lang="el-GR" sz="6000" i="1">
                          <a:latin typeface="Cambria Math"/>
                          <a:ea typeface="Cambria Math"/>
                        </a:rPr>
                        <m:t>Θ</m:t>
                      </m:r>
                      <m:d>
                        <m:dPr>
                          <m:ctrlPr>
                            <a:rPr lang="el-GR" sz="6000" i="1">
                              <a:latin typeface="Cambria Math" panose="02040503050406030204" pitchFamily="18" charset="0"/>
                              <a:ea typeface="Cambria Math"/>
                            </a:rPr>
                          </m:ctrlPr>
                        </m:dPr>
                        <m:e>
                          <m:r>
                            <a:rPr lang="en-US" sz="6000" i="1">
                              <a:latin typeface="Cambria Math"/>
                              <a:ea typeface="Cambria Math"/>
                            </a:rPr>
                            <m:t>𝑓</m:t>
                          </m:r>
                          <m:r>
                            <a:rPr lang="en-US" sz="6000" i="1">
                              <a:latin typeface="Cambria Math"/>
                              <a:ea typeface="Cambria Math"/>
                            </a:rPr>
                            <m:t>(</m:t>
                          </m:r>
                          <m:r>
                            <a:rPr lang="en-US" sz="6000" i="1">
                              <a:latin typeface="Cambria Math"/>
                              <a:ea typeface="Cambria Math"/>
                            </a:rPr>
                            <m:t>𝑛</m:t>
                          </m:r>
                          <m:r>
                            <a:rPr lang="en-US" sz="6000" i="1">
                              <a:latin typeface="Cambria Math"/>
                              <a:ea typeface="Cambria Math"/>
                            </a:rPr>
                            <m:t>)</m:t>
                          </m:r>
                        </m:e>
                      </m:d>
                    </m:oMath>
                  </m:oMathPara>
                </a14:m>
                <a:endParaRPr lang="en-US" sz="6000" dirty="0"/>
              </a:p>
              <a:p>
                <a:pPr>
                  <a:buNone/>
                </a:pPr>
                <a:endParaRPr lang="en-US" dirty="0"/>
              </a:p>
              <a:p>
                <a:pPr>
                  <a:buNone/>
                </a:pPr>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idx="1"/>
              </p:nvPr>
            </p:nvSpPr>
            <p:spPr>
              <a:blipFill>
                <a:blip r:embed="rId2"/>
                <a:stretch>
                  <a:fillRect l="-389" t="-1581" r="-111"/>
                </a:stretch>
              </a:blipFill>
            </p:spPr>
            <p:txBody>
              <a:bodyPr/>
              <a:lstStyle/>
              <a:p>
                <a:r>
                  <a:rPr lang="en-US">
                    <a:noFill/>
                  </a:rPr>
                  <a:t> </a:t>
                </a:r>
              </a:p>
            </p:txBody>
          </p:sp>
        </mc:Fallback>
      </mc:AlternateContent>
    </p:spTree>
    <p:extLst>
      <p:ext uri="{BB962C8B-B14F-4D97-AF65-F5344CB8AC3E}">
        <p14:creationId xmlns:p14="http://schemas.microsoft.com/office/powerpoint/2010/main" val="2647566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Problems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6987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sequence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𝑔</m:t>
                        </m:r>
                      </m:e>
                      <m:sub>
                        <m:r>
                          <a:rPr lang="en-US" b="0" i="1" smtClean="0">
                            <a:latin typeface="Cambria Math"/>
                          </a:rPr>
                          <m:t>𝑘</m:t>
                        </m:r>
                      </m:sub>
                    </m:sSub>
                    <m:r>
                      <a:rPr lang="en-US" b="0" i="1" smtClean="0">
                        <a:latin typeface="Cambria Math"/>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rPr>
                          <m:t>𝑔</m:t>
                        </m:r>
                      </m:e>
                      <m:sub>
                        <m:r>
                          <a:rPr lang="en-US" i="1">
                            <a:latin typeface="Cambria Math"/>
                          </a:rPr>
                          <m:t>𝑘</m:t>
                        </m:r>
                        <m:r>
                          <a:rPr lang="en-US" i="1">
                            <a:latin typeface="Cambria Math"/>
                          </a:rPr>
                          <m:t>−1</m:t>
                        </m:r>
                      </m:sub>
                    </m:sSub>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for all integers </a:t>
                </a:r>
                <a:r>
                  <a:rPr lang="en-US" i="1" dirty="0"/>
                  <a:t>k</a:t>
                </a:r>
                <a:r>
                  <a:rPr lang="en-US" dirty="0"/>
                  <a:t> ≥ 1</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𝑔</m:t>
                        </m:r>
                      </m:e>
                      <m:sub>
                        <m:r>
                          <a:rPr lang="en-US" b="0" i="1" smtClean="0">
                            <a:latin typeface="Cambria Math"/>
                          </a:rPr>
                          <m:t>0</m:t>
                        </m:r>
                      </m:sub>
                    </m:sSub>
                  </m:oMath>
                </a14:m>
                <a:r>
                  <a:rPr lang="en-US" dirty="0"/>
                  <a:t> = 7</a:t>
                </a:r>
              </a:p>
              <a:p>
                <a:endParaRPr lang="en-US" dirty="0"/>
              </a:p>
              <a:p>
                <a:r>
                  <a:rPr lang="en-US" dirty="0"/>
                  <a:t>Give an explicit formula for this recurrence relation</a:t>
                </a:r>
              </a:p>
              <a:p>
                <a:r>
                  <a:rPr lang="en-US" b="1" dirty="0"/>
                  <a:t>Hint:</a:t>
                </a:r>
                <a:r>
                  <a:rPr lang="en-US" dirty="0"/>
                  <a:t> Use the method of iteration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a:stretch>
              </a:blipFill>
            </p:spPr>
            <p:txBody>
              <a:bodyPr/>
              <a:lstStyle/>
              <a:p>
                <a:r>
                  <a:rPr lang="en-US">
                    <a:noFill/>
                  </a:rPr>
                  <a:t> </a:t>
                </a:r>
              </a:p>
            </p:txBody>
          </p:sp>
        </mc:Fallback>
      </mc:AlternateContent>
    </p:spTree>
    <p:extLst>
      <p:ext uri="{BB962C8B-B14F-4D97-AF65-F5344CB8AC3E}">
        <p14:creationId xmlns:p14="http://schemas.microsoft.com/office/powerpoint/2010/main" val="33671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master theorem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64</m:t>
                    </m:r>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f>
                          <m:fPr>
                            <m:ctrlPr>
                              <a:rPr lang="en-US" i="1" dirty="0">
                                <a:latin typeface="Cambria Math" panose="02040503050406030204" pitchFamily="18" charset="0"/>
                              </a:rPr>
                            </m:ctrlPr>
                          </m:fPr>
                          <m:num>
                            <m:r>
                              <a:rPr lang="en-US" i="1" dirty="0">
                                <a:latin typeface="Cambria Math" panose="02040503050406030204" pitchFamily="18" charset="0"/>
                              </a:rPr>
                              <m:t>𝑛</m:t>
                            </m:r>
                          </m:num>
                          <m:den>
                            <m:r>
                              <a:rPr lang="en-US" i="1" dirty="0">
                                <a:latin typeface="Cambria Math" panose="02040503050406030204" pitchFamily="18" charset="0"/>
                              </a:rPr>
                              <m:t>4</m:t>
                            </m:r>
                          </m:den>
                        </m:f>
                      </m:e>
                    </m:d>
                    <m:r>
                      <a:rPr lang="en-US" i="1" dirty="0" smtClean="0">
                        <a:latin typeface="Cambria Math" panose="02040503050406030204" pitchFamily="18" charset="0"/>
                      </a:rPr>
                      <m:t> + 12</m:t>
                    </m:r>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𝑛</m:t>
                        </m:r>
                      </m:e>
                      <m:sup>
                        <m:r>
                          <a:rPr lang="en-US" b="0" i="1" dirty="0" smtClean="0">
                            <a:latin typeface="Cambria Math" panose="02040503050406030204" pitchFamily="18" charset="0"/>
                          </a:rPr>
                          <m:t>2</m:t>
                        </m:r>
                      </m:sup>
                    </m:sSup>
                  </m:oMath>
                </a14:m>
                <a:endParaRPr lang="en-US" i="1" dirty="0"/>
              </a:p>
              <a:p>
                <a:endParaRPr lang="en-US" b="1" i="1" dirty="0"/>
              </a:p>
              <a:p>
                <a:r>
                  <a:rPr lang="en-US" dirty="0"/>
                  <a:t>Sometimes it helps to think about how I create questions:</a:t>
                </a:r>
              </a:p>
              <a:p>
                <a:pPr lvl="1"/>
                <a:r>
                  <a:rPr lang="en-US" dirty="0"/>
                  <a:t>Generate a recurrence relation that fits Case 1</a:t>
                </a:r>
              </a:p>
              <a:p>
                <a:pPr lvl="1"/>
                <a:r>
                  <a:rPr lang="en-US" dirty="0"/>
                  <a:t>Generate a recurrence relation that fits Case 2</a:t>
                </a:r>
              </a:p>
              <a:p>
                <a:pPr lvl="1"/>
                <a:r>
                  <a:rPr lang="en-US" dirty="0"/>
                  <a:t>Generate a recurrence relation that fits Case 3</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090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Dynamic Programming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47386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dirty="0"/>
              <a:t>Weighted interval scheduling</a:t>
            </a:r>
          </a:p>
        </p:txBody>
      </p:sp>
      <p:sp>
        <p:nvSpPr>
          <p:cNvPr id="3" name="Content Placeholder 2"/>
          <p:cNvSpPr>
            <a:spLocks noGrp="1"/>
          </p:cNvSpPr>
          <p:nvPr>
            <p:ph idx="1"/>
          </p:nvPr>
        </p:nvSpPr>
        <p:spPr/>
        <p:txBody>
          <a:bodyPr>
            <a:normAutofit fontScale="92500" lnSpcReduction="20000"/>
          </a:bodyPr>
          <a:lstStyle/>
          <a:p>
            <a:r>
              <a:rPr lang="en-US" dirty="0"/>
              <a:t>The </a:t>
            </a:r>
            <a:r>
              <a:rPr lang="en-US" b="1" dirty="0"/>
              <a:t>weighted interval scheduling</a:t>
            </a:r>
            <a:r>
              <a:rPr lang="en-US" dirty="0"/>
              <a:t> problem extends interval scheduling by attaching a weight (usually a real number) to each request</a:t>
            </a:r>
          </a:p>
          <a:p>
            <a:r>
              <a:rPr lang="en-US" dirty="0"/>
              <a:t>Now the goal is not to maximize the </a:t>
            </a:r>
            <a:r>
              <a:rPr lang="en-US" b="1" dirty="0"/>
              <a:t>number</a:t>
            </a:r>
            <a:r>
              <a:rPr lang="en-US" dirty="0"/>
              <a:t> of requests served but the total </a:t>
            </a:r>
            <a:r>
              <a:rPr lang="en-US" b="1" dirty="0"/>
              <a:t>weight</a:t>
            </a:r>
          </a:p>
          <a:p>
            <a:r>
              <a:rPr lang="en-US" dirty="0"/>
              <a:t>Our greedy approach is worthless, since some high value requests might be tossed out</a:t>
            </a:r>
          </a:p>
          <a:p>
            <a:r>
              <a:rPr lang="en-US" dirty="0"/>
              <a:t>We could try all possible subsets of requests, but there are </a:t>
            </a:r>
            <a:r>
              <a:rPr lang="en-US" b="1" dirty="0"/>
              <a:t>exponential</a:t>
            </a:r>
            <a:r>
              <a:rPr lang="en-US" dirty="0"/>
              <a:t> of those</a:t>
            </a:r>
          </a:p>
          <a:p>
            <a:r>
              <a:rPr lang="en-US" b="1" dirty="0"/>
              <a:t>Dynamic programming</a:t>
            </a:r>
            <a:r>
              <a:rPr lang="en-US" dirty="0"/>
              <a:t> will allow us to save parts of optimal answers and combine them efficiently</a:t>
            </a:r>
          </a:p>
        </p:txBody>
      </p:sp>
    </p:spTree>
    <p:extLst>
      <p:ext uri="{BB962C8B-B14F-4D97-AF65-F5344CB8AC3E}">
        <p14:creationId xmlns:p14="http://schemas.microsoft.com/office/powerpoint/2010/main" val="1251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have </a:t>
                </a:r>
                <a14:m>
                  <m:oMath xmlns:m="http://schemas.openxmlformats.org/officeDocument/2006/math">
                    <m:r>
                      <a:rPr lang="en-US" i="1" dirty="0" smtClean="0">
                        <a:latin typeface="Cambria Math" panose="02040503050406030204" pitchFamily="18" charset="0"/>
                      </a:rPr>
                      <m:t>𝑛</m:t>
                    </m:r>
                  </m:oMath>
                </a14:m>
                <a:r>
                  <a:rPr lang="en-US" dirty="0"/>
                  <a:t> requests labeled </a:t>
                </a:r>
                <a14:m>
                  <m:oMath xmlns:m="http://schemas.openxmlformats.org/officeDocument/2006/math">
                    <m:r>
                      <a:rPr lang="en-US" i="1" dirty="0" smtClean="0">
                        <a:latin typeface="Cambria Math" panose="02040503050406030204" pitchFamily="18" charset="0"/>
                      </a:rPr>
                      <m:t>1, 2,…, </m:t>
                    </m:r>
                    <m:r>
                      <a:rPr lang="en-US" i="1" dirty="0" smtClean="0">
                        <a:latin typeface="Cambria Math" panose="02040503050406030204" pitchFamily="18" charset="0"/>
                      </a:rPr>
                      <m:t>𝑛</m:t>
                    </m:r>
                  </m:oMath>
                </a14:m>
                <a:endParaRPr lang="en-US" i="1" dirty="0"/>
              </a:p>
              <a:p>
                <a:r>
                  <a:rPr lang="en-US" dirty="0"/>
                  <a:t>Request </a:t>
                </a:r>
                <a14:m>
                  <m:oMath xmlns:m="http://schemas.openxmlformats.org/officeDocument/2006/math">
                    <m:r>
                      <a:rPr lang="en-US" i="1" dirty="0" smtClean="0">
                        <a:latin typeface="Cambria Math" panose="02040503050406030204" pitchFamily="18" charset="0"/>
                      </a:rPr>
                      <m:t>𝑖</m:t>
                    </m:r>
                  </m:oMath>
                </a14:m>
                <a:r>
                  <a:rPr lang="en-US" dirty="0"/>
                  <a:t> has a start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𝑖</m:t>
                        </m:r>
                      </m:sub>
                    </m:sSub>
                  </m:oMath>
                </a14:m>
                <a:r>
                  <a:rPr lang="en-US" dirty="0"/>
                  <a:t> and a finish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𝑖</m:t>
                        </m:r>
                      </m:sub>
                    </m:sSub>
                  </m:oMath>
                </a14:m>
                <a:endParaRPr lang="en-US" i="1" baseline="-25000" dirty="0"/>
              </a:p>
              <a:p>
                <a:r>
                  <a:rPr lang="en-US" dirty="0"/>
                  <a:t>Request </a:t>
                </a:r>
                <a14:m>
                  <m:oMath xmlns:m="http://schemas.openxmlformats.org/officeDocument/2006/math">
                    <m:r>
                      <a:rPr lang="en-US" i="1" dirty="0" smtClean="0">
                        <a:latin typeface="Cambria Math" panose="02040503050406030204" pitchFamily="18" charset="0"/>
                      </a:rPr>
                      <m:t>𝑖</m:t>
                    </m:r>
                  </m:oMath>
                </a14:m>
                <a:r>
                  <a:rPr lang="en-US" dirty="0"/>
                  <a:t> has a value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b="0" i="1" dirty="0" smtClean="0">
                            <a:latin typeface="Cambria Math" panose="02040503050406030204" pitchFamily="18" charset="0"/>
                          </a:rPr>
                          <m:t>𝑖</m:t>
                        </m:r>
                      </m:sub>
                    </m:sSub>
                  </m:oMath>
                </a14:m>
                <a:endParaRPr lang="en-US" dirty="0"/>
              </a:p>
              <a:p>
                <a:r>
                  <a:rPr lang="en-US" dirty="0"/>
                  <a:t>Two intervals are </a:t>
                </a:r>
                <a:r>
                  <a:rPr lang="en-US" b="1" dirty="0"/>
                  <a:t>compatible</a:t>
                </a:r>
                <a:r>
                  <a:rPr lang="en-US" dirty="0"/>
                  <a:t> if they don't overlap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a:stretch>
              </a:blipFill>
            </p:spPr>
            <p:txBody>
              <a:bodyPr/>
              <a:lstStyle/>
              <a:p>
                <a:r>
                  <a:rPr lang="en-US">
                    <a:noFill/>
                  </a:rPr>
                  <a:t> </a:t>
                </a:r>
              </a:p>
            </p:txBody>
          </p:sp>
        </mc:Fallback>
      </mc:AlternateContent>
    </p:spTree>
    <p:extLst>
      <p:ext uri="{BB962C8B-B14F-4D97-AF65-F5344CB8AC3E}">
        <p14:creationId xmlns:p14="http://schemas.microsoft.com/office/powerpoint/2010/main" val="15197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Logical warmup</a:t>
            </a:r>
            <a:endParaRPr lang="en-US" dirty="0"/>
          </a:p>
        </p:txBody>
      </p:sp>
      <p:sp>
        <p:nvSpPr>
          <p:cNvPr id="5" name="Content Placeholder 4"/>
          <p:cNvSpPr>
            <a:spLocks noGrp="1"/>
          </p:cNvSpPr>
          <p:nvPr>
            <p:ph idx="1"/>
          </p:nvPr>
        </p:nvSpPr>
        <p:spPr>
          <a:xfrm>
            <a:off x="609600" y="1524000"/>
            <a:ext cx="10972800" cy="4953000"/>
          </a:xfrm>
        </p:spPr>
        <p:txBody>
          <a:bodyPr>
            <a:normAutofit fontScale="62500" lnSpcReduction="20000"/>
          </a:bodyPr>
          <a:lstStyle/>
          <a:p>
            <a:r>
              <a:rPr lang="en-US" dirty="0"/>
              <a:t>People with assorted eye colors live on an island. They are all perfect logicians: If a conclusion can be logically deduced, they will do it instantly. No one knows their own eye color. Every night at midnight, a ferry stops at the island. Any islanders who have figured out the color of their own eyes must leave the island, and the rest stay. Everyone can see everyone else at all times and keeps a count of the number of people they see with each eye color (excluding themselves), but they cannot otherwise communicate. Everyone on the island knows these rules.</a:t>
            </a:r>
          </a:p>
          <a:p>
            <a:endParaRPr lang="en-US" dirty="0"/>
          </a:p>
          <a:p>
            <a:r>
              <a:rPr lang="en-US" dirty="0"/>
              <a:t>On this island there are 100 blue-eyed people, 100 brown-eyed people, and the Guru (she happens to have green eyes). So any given blue-eyed person can see 100 people with brown eyes and 99 people with blue eyes (and one with green), but that does not tell him his own eye color; as far as he knows the totals could be 101 brown and 99 blue. Or 100 brown, 99 blue, and he could have red eyes.</a:t>
            </a:r>
          </a:p>
          <a:p>
            <a:endParaRPr lang="en-US" dirty="0"/>
          </a:p>
          <a:p>
            <a:r>
              <a:rPr lang="en-US" dirty="0"/>
              <a:t>The Guru is allowed to speak once, at noon, on one day in all their endless years on the island. Standing before the islanders, she says the following:</a:t>
            </a:r>
          </a:p>
          <a:p>
            <a:pPr>
              <a:buNone/>
            </a:pPr>
            <a:r>
              <a:rPr lang="en-US" b="1" dirty="0"/>
              <a:t>	</a:t>
            </a:r>
          </a:p>
          <a:p>
            <a:pPr>
              <a:buNone/>
            </a:pPr>
            <a:r>
              <a:rPr lang="en-US" b="1" dirty="0"/>
              <a:t>	"I can see someone who has blue eyes."</a:t>
            </a:r>
          </a:p>
          <a:p>
            <a:endParaRPr lang="en-US" dirty="0"/>
          </a:p>
          <a:p>
            <a:r>
              <a:rPr lang="en-US" dirty="0"/>
              <a:t>Who leaves the island, and on what night?</a:t>
            </a:r>
          </a:p>
        </p:txBody>
      </p:sp>
      <p:pic>
        <p:nvPicPr>
          <p:cNvPr id="39937" name="Picture 1" descr="C:\Documents and Settings\wittmanb\Local Settings\Temporary Internet Files\Content.IE5\AGCVHOBH\MPj04067000000[1].jpg"/>
          <p:cNvPicPr>
            <a:picLocks noChangeAspect="1" noChangeArrowheads="1"/>
          </p:cNvPicPr>
          <p:nvPr/>
        </p:nvPicPr>
        <p:blipFill>
          <a:blip r:embed="rId2" cstate="print"/>
          <a:srcRect/>
          <a:stretch>
            <a:fillRect/>
          </a:stretch>
        </p:blipFill>
        <p:spPr bwMode="auto">
          <a:xfrm>
            <a:off x="10040471" y="44244"/>
            <a:ext cx="2133600" cy="1421844"/>
          </a:xfrm>
          <a:prstGeom prst="rect">
            <a:avLst/>
          </a:prstGeom>
          <a:noFill/>
          <a:effectLst>
            <a:softEdge rad="127000"/>
          </a:effectLst>
        </p:spPr>
      </p:pic>
    </p:spTree>
    <p:extLst>
      <p:ext uri="{BB962C8B-B14F-4D97-AF65-F5344CB8AC3E}">
        <p14:creationId xmlns:p14="http://schemas.microsoft.com/office/powerpoint/2010/main" val="2786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the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Let's go back to our intuition from the unweighted problem</a:t>
                </a:r>
              </a:p>
              <a:p>
                <a:r>
                  <a:rPr lang="en-US" dirty="0"/>
                  <a:t>Imagine that the requests are sorted by finish time so that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b="0" i="1" dirty="0" smtClean="0">
                            <a:latin typeface="Cambria Math" panose="02040503050406030204" pitchFamily="18" charset="0"/>
                          </a:rPr>
                          <m:t>1</m:t>
                        </m:r>
                      </m:sub>
                    </m:sSub>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𝑓</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i="1" dirty="0">
                        <a:latin typeface="Cambria Math" panose="02040503050406030204" pitchFamily="18" charset="0"/>
                      </a:rPr>
                      <m:t>≤ …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𝑓</m:t>
                        </m:r>
                      </m:e>
                      <m:sub>
                        <m:r>
                          <a:rPr lang="en-US" b="0" i="1" dirty="0" smtClean="0">
                            <a:latin typeface="Cambria Math" panose="02040503050406030204" pitchFamily="18" charset="0"/>
                          </a:rPr>
                          <m:t>𝑛</m:t>
                        </m:r>
                      </m:sub>
                    </m:sSub>
                  </m:oMath>
                </a14:m>
                <a:endParaRPr lang="en-US" i="1" baseline="-25000" dirty="0"/>
              </a:p>
              <a:p>
                <a:r>
                  <a:rPr lang="en-US" dirty="0"/>
                  <a:t>We say that request </a:t>
                </a:r>
                <a14:m>
                  <m:oMath xmlns:m="http://schemas.openxmlformats.org/officeDocument/2006/math">
                    <m:r>
                      <a:rPr lang="en-US" i="1" dirty="0" smtClean="0">
                        <a:latin typeface="Cambria Math" panose="02040503050406030204" pitchFamily="18" charset="0"/>
                      </a:rPr>
                      <m:t>𝑖</m:t>
                    </m:r>
                  </m:oMath>
                </a14:m>
                <a:r>
                  <a:rPr lang="en-US" dirty="0"/>
                  <a:t> comes before request </a:t>
                </a:r>
                <a14:m>
                  <m:oMath xmlns:m="http://schemas.openxmlformats.org/officeDocument/2006/math">
                    <m:r>
                      <a:rPr lang="en-US" i="1" dirty="0" smtClean="0">
                        <a:latin typeface="Cambria Math" panose="02040503050406030204" pitchFamily="18" charset="0"/>
                      </a:rPr>
                      <m:t>𝑗</m:t>
                    </m:r>
                  </m:oMath>
                </a14:m>
                <a:r>
                  <a:rPr lang="en-US" dirty="0"/>
                  <a:t> if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&lt; </m:t>
                    </m:r>
                    <m:r>
                      <a:rPr lang="en-US" i="1" dirty="0">
                        <a:latin typeface="Cambria Math" panose="02040503050406030204" pitchFamily="18" charset="0"/>
                      </a:rPr>
                      <m:t>𝑗</m:t>
                    </m:r>
                  </m:oMath>
                </a14:m>
                <a:r>
                  <a:rPr lang="en-US" dirty="0"/>
                  <a:t>, giving a natural left-to-right order</a:t>
                </a:r>
              </a:p>
              <a:p>
                <a:r>
                  <a:rPr lang="en-US" dirty="0"/>
                  <a:t>For any request </a:t>
                </a:r>
                <a14:m>
                  <m:oMath xmlns:m="http://schemas.openxmlformats.org/officeDocument/2006/math">
                    <m:r>
                      <a:rPr lang="en-US" i="1" dirty="0" smtClean="0">
                        <a:latin typeface="Cambria Math" panose="02040503050406030204" pitchFamily="18" charset="0"/>
                      </a:rPr>
                      <m:t>𝑗</m:t>
                    </m:r>
                  </m:oMath>
                </a14:m>
                <a:r>
                  <a:rPr lang="en-US" dirty="0"/>
                  <a:t>, let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be the largest index </a:t>
                </a:r>
                <a14:m>
                  <m:oMath xmlns:m="http://schemas.openxmlformats.org/officeDocument/2006/math">
                    <m:r>
                      <a:rPr lang="en-US" i="1" dirty="0" smtClean="0">
                        <a:latin typeface="Cambria Math" panose="02040503050406030204" pitchFamily="18" charset="0"/>
                      </a:rPr>
                      <m:t>𝑖</m:t>
                    </m:r>
                    <m:r>
                      <a:rPr lang="en-US" i="1" dirty="0">
                        <a:latin typeface="Cambria Math" panose="02040503050406030204" pitchFamily="18" charset="0"/>
                      </a:rPr>
                      <m:t> &lt; </m:t>
                    </m:r>
                    <m:r>
                      <a:rPr lang="en-US" i="1" dirty="0">
                        <a:latin typeface="Cambria Math" panose="02040503050406030204" pitchFamily="18" charset="0"/>
                      </a:rPr>
                      <m:t>𝑗</m:t>
                    </m:r>
                  </m:oMath>
                </a14:m>
                <a:r>
                  <a:rPr lang="en-US" dirty="0"/>
                  <a:t> such that request </a:t>
                </a:r>
                <a14:m>
                  <m:oMath xmlns:m="http://schemas.openxmlformats.org/officeDocument/2006/math">
                    <m:r>
                      <a:rPr lang="en-US" i="1" dirty="0" smtClean="0">
                        <a:latin typeface="Cambria Math" panose="02040503050406030204" pitchFamily="18" charset="0"/>
                      </a:rPr>
                      <m:t>𝑖</m:t>
                    </m:r>
                  </m:oMath>
                </a14:m>
                <a:r>
                  <a:rPr lang="en-US" dirty="0"/>
                  <a:t> ends before </a:t>
                </a:r>
                <a14:m>
                  <m:oMath xmlns:m="http://schemas.openxmlformats.org/officeDocument/2006/math">
                    <m:r>
                      <a:rPr lang="en-US" i="1" dirty="0" smtClean="0">
                        <a:latin typeface="Cambria Math" panose="02040503050406030204" pitchFamily="18" charset="0"/>
                      </a:rPr>
                      <m:t>𝑗</m:t>
                    </m:r>
                  </m:oMath>
                </a14:m>
                <a:r>
                  <a:rPr lang="en-US" dirty="0"/>
                  <a:t> begins</a:t>
                </a:r>
              </a:p>
              <a:p>
                <a:pPr lvl="1"/>
                <a:r>
                  <a:rPr lang="en-US" dirty="0"/>
                  <a:t>If there is no such request, then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 = 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1889"/>
                </a:stretch>
              </a:blipFill>
            </p:spPr>
            <p:txBody>
              <a:bodyPr/>
              <a:lstStyle/>
              <a:p>
                <a:r>
                  <a:rPr lang="en-US">
                    <a:noFill/>
                  </a:rPr>
                  <a:t> </a:t>
                </a:r>
              </a:p>
            </p:txBody>
          </p:sp>
        </mc:Fallback>
      </mc:AlternateContent>
    </p:spTree>
    <p:extLst>
      <p:ext uri="{BB962C8B-B14F-4D97-AF65-F5344CB8AC3E}">
        <p14:creationId xmlns:p14="http://schemas.microsoft.com/office/powerpoint/2010/main" val="212064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
            </a:r>
            <a:r>
              <a:rPr lang="en-US" dirty="0"/>
              <a:t>(</a:t>
            </a:r>
            <a:r>
              <a:rPr lang="en-US" i="1" dirty="0"/>
              <a:t>j</a:t>
            </a:r>
            <a:r>
              <a:rPr lang="en-US" dirty="0"/>
              <a:t>) examples</a:t>
            </a:r>
          </a:p>
        </p:txBody>
      </p:sp>
      <p:grpSp>
        <p:nvGrpSpPr>
          <p:cNvPr id="24" name="Group 23"/>
          <p:cNvGrpSpPr/>
          <p:nvPr/>
        </p:nvGrpSpPr>
        <p:grpSpPr>
          <a:xfrm>
            <a:off x="2470010" y="2514600"/>
            <a:ext cx="6445391" cy="3352800"/>
            <a:chOff x="685800" y="2514600"/>
            <a:chExt cx="6740716" cy="3352800"/>
          </a:xfrm>
        </p:grpSpPr>
        <p:cxnSp>
          <p:nvCxnSpPr>
            <p:cNvPr id="4" name="Straight Connector 3"/>
            <p:cNvCxnSpPr/>
            <p:nvPr/>
          </p:nvCxnSpPr>
          <p:spPr>
            <a:xfrm>
              <a:off x="685800" y="2514600"/>
              <a:ext cx="2057400"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3200400"/>
              <a:ext cx="3013656"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429000" y="3886200"/>
              <a:ext cx="2209800"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22172" y="4572000"/>
              <a:ext cx="4326228"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5744" y="5257800"/>
              <a:ext cx="1177344"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84510" y="5867400"/>
              <a:ext cx="1242006" cy="0"/>
            </a:xfrm>
            <a:prstGeom prst="line">
              <a:avLst/>
            </a:prstGeom>
            <a:ln w="25400">
              <a:headEnd type="oval" w="lg" len="lg"/>
              <a:tailEnd type="oval"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1447800" y="1679508"/>
                <a:ext cx="1219200" cy="4598182"/>
              </a:xfrm>
              <a:prstGeom prst="rect">
                <a:avLst/>
              </a:prstGeom>
              <a:noFill/>
            </p:spPr>
            <p:txBody>
              <a:bodyPr wrap="square" rtlCol="0">
                <a:spAutoFit/>
              </a:bodyPr>
              <a:lstStyle/>
              <a:p>
                <a:pPr algn="ctr"/>
                <a:r>
                  <a:rPr lang="en-US" sz="2400" dirty="0"/>
                  <a:t>Index</a:t>
                </a:r>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1</m:t>
                      </m:r>
                    </m:oMath>
                  </m:oMathPara>
                </a14:m>
                <a:endParaRPr lang="en-US" sz="3200" dirty="0"/>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2</m:t>
                      </m:r>
                    </m:oMath>
                  </m:oMathPara>
                </a14:m>
                <a:endParaRPr lang="en-US" sz="3200" dirty="0"/>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3</m:t>
                      </m:r>
                    </m:oMath>
                  </m:oMathPara>
                </a14:m>
                <a:endParaRPr lang="en-US" sz="3200" dirty="0"/>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4</m:t>
                      </m:r>
                    </m:oMath>
                  </m:oMathPara>
                </a14:m>
                <a:endParaRPr lang="en-US" sz="3200" dirty="0"/>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5</m:t>
                      </m:r>
                    </m:oMath>
                  </m:oMathPara>
                </a14:m>
                <a:endParaRPr lang="en-US" sz="3200" dirty="0"/>
              </a:p>
              <a:p>
                <a:pPr algn="ct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6</m:t>
                      </m:r>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447800" y="1679508"/>
                <a:ext cx="1219200" cy="4598182"/>
              </a:xfrm>
              <a:prstGeom prst="rect">
                <a:avLst/>
              </a:prstGeom>
              <a:blipFill>
                <a:blip r:embed="rId2"/>
                <a:stretch>
                  <a:fillRect t="-1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9143999" y="1987689"/>
                <a:ext cx="2301855" cy="4228850"/>
              </a:xfrm>
              <a:prstGeom prst="rect">
                <a:avLst/>
              </a:prstGeom>
              <a:noFill/>
            </p:spPr>
            <p:txBody>
              <a:bodyPr wrap="square" rtlCol="0">
                <a:spAutoFit/>
              </a:bodyPr>
              <a:lstStyle/>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(1) = 0</m:t>
                      </m:r>
                    </m:oMath>
                  </m:oMathPara>
                </a14:m>
                <a:endParaRPr lang="en-US" sz="3200" dirty="0"/>
              </a:p>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(2) = 0</m:t>
                      </m:r>
                    </m:oMath>
                  </m:oMathPara>
                </a14:m>
                <a:endParaRPr lang="en-US" sz="3200" dirty="0"/>
              </a:p>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(3) = 1</m:t>
                      </m:r>
                    </m:oMath>
                  </m:oMathPara>
                </a14:m>
                <a:endParaRPr lang="en-US" sz="3200" dirty="0"/>
              </a:p>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(4) = 0</m:t>
                      </m:r>
                    </m:oMath>
                  </m:oMathPara>
                </a14:m>
                <a:endParaRPr lang="en-US" sz="3200" dirty="0"/>
              </a:p>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(5) = 3</m:t>
                      </m:r>
                    </m:oMath>
                  </m:oMathPara>
                </a14:m>
                <a:endParaRPr lang="en-US" sz="3200" dirty="0"/>
              </a:p>
              <a:p>
                <a:pPr>
                  <a:lnSpc>
                    <a:spcPct val="140000"/>
                  </a:lnSpc>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𝑝</m:t>
                      </m:r>
                      <m:r>
                        <a:rPr lang="en-US" sz="3200" i="1" dirty="0" smtClean="0">
                          <a:latin typeface="Cambria Math" panose="02040503050406030204" pitchFamily="18" charset="0"/>
                        </a:rPr>
                        <m:t>(6) = 3</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143999" y="1987689"/>
                <a:ext cx="2301855" cy="42288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48839" y="1987690"/>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2</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48839" y="1987690"/>
                <a:ext cx="60960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334635" y="2658779"/>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334635" y="2658779"/>
                <a:ext cx="609600"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44716" y="3348336"/>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844716" y="3348336"/>
                <a:ext cx="60960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415757" y="4034136"/>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7</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415757" y="4034136"/>
                <a:ext cx="609600"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727809" y="4773752"/>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2</m:t>
                      </m:r>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727809" y="4773752"/>
                <a:ext cx="609600" cy="4616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032609" y="5334001"/>
                <a:ext cx="609600"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1</m:t>
                      </m:r>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8032609" y="5334001"/>
                <a:ext cx="609600" cy="46166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6098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Iterative solution to find value  of weighted interval scheduling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Iterative-Compute-Opt</a:t>
                </a:r>
              </a:p>
              <a:p>
                <a:pPr lvl="1"/>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[0] = 0</m:t>
                    </m:r>
                  </m:oMath>
                </a14:m>
                <a:endParaRPr lang="en-US" dirty="0"/>
              </a:p>
              <a:p>
                <a:pPr lvl="1"/>
                <a:r>
                  <a:rPr lang="en-US" dirty="0"/>
                  <a:t>For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 1</m:t>
                    </m:r>
                  </m:oMath>
                </a14:m>
                <a:r>
                  <a:rPr lang="en-US" dirty="0"/>
                  <a:t> up to </a:t>
                </a:r>
                <a14:m>
                  <m:oMath xmlns:m="http://schemas.openxmlformats.org/officeDocument/2006/math">
                    <m:r>
                      <a:rPr lang="en-US" i="1" dirty="0" smtClean="0">
                        <a:latin typeface="Cambria Math" panose="02040503050406030204" pitchFamily="18" charset="0"/>
                      </a:rPr>
                      <m:t>𝑛</m:t>
                    </m:r>
                  </m:oMath>
                </a14:m>
                <a:endParaRPr lang="en-US" i="1" dirty="0"/>
              </a:p>
              <a:p>
                <a:pPr lvl="2"/>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 = </m:t>
                    </m:r>
                    <m:r>
                      <m:rPr>
                        <m:sty m:val="p"/>
                      </m:rPr>
                      <a:rPr lang="en-US" i="1" dirty="0" smtClean="0">
                        <a:latin typeface="Cambria Math" panose="02040503050406030204" pitchFamily="18" charset="0"/>
                      </a:rPr>
                      <m:t>max</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𝑣</m:t>
                        </m:r>
                      </m:e>
                      <m:sub>
                        <m:r>
                          <a:rPr lang="en-US" b="0" i="1" dirty="0" smtClean="0">
                            <a:latin typeface="Cambria Math" panose="02040503050406030204" pitchFamily="18" charset="0"/>
                          </a:rPr>
                          <m:t>𝑗</m:t>
                        </m:r>
                      </m:sub>
                    </m:sSub>
                    <m:r>
                      <a:rPr lang="en-US" i="1" dirty="0">
                        <a:latin typeface="Cambria Math" panose="02040503050406030204" pitchFamily="18" charset="0"/>
                      </a:rPr>
                      <m:t> +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 – 1])</m:t>
                    </m:r>
                  </m:oMath>
                </a14:m>
                <a:endParaRPr lang="en-US" dirty="0"/>
              </a:p>
              <a:p>
                <a:pPr lvl="2"/>
                <a:endParaRPr lang="en-US" dirty="0"/>
              </a:p>
              <a:p>
                <a:pPr lvl="2"/>
                <a:endParaRPr lang="en-US" dirty="0"/>
              </a:p>
              <a:p>
                <a:r>
                  <a:rPr lang="en-US" dirty="0"/>
                  <a:t>Algorithm is O(</a:t>
                </a:r>
                <a:r>
                  <a:rPr lang="en-US" i="1" dirty="0"/>
                  <a:t>n</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1715750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for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Find-Solution(</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m:t>
                    </m:r>
                    <m:r>
                      <a:rPr lang="en-US" i="1" dirty="0" smtClean="0">
                        <a:latin typeface="Cambria Math" panose="02040503050406030204" pitchFamily="18" charset="0"/>
                      </a:rPr>
                      <m:t>𝑀</m:t>
                    </m:r>
                  </m:oMath>
                </a14:m>
                <a:r>
                  <a:rPr lang="en-US" dirty="0"/>
                  <a:t>)</a:t>
                </a:r>
              </a:p>
              <a:p>
                <a:pPr lvl="1"/>
                <a:r>
                  <a:rPr lang="en-US" dirty="0"/>
                  <a:t>If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 0</m:t>
                    </m:r>
                  </m:oMath>
                </a14:m>
                <a:r>
                  <a:rPr lang="en-US" dirty="0"/>
                  <a:t> then</a:t>
                </a:r>
              </a:p>
              <a:p>
                <a:pPr lvl="2"/>
                <a:r>
                  <a:rPr lang="en-US" dirty="0"/>
                  <a:t>Output nothing</a:t>
                </a:r>
              </a:p>
              <a:p>
                <a:pPr lvl="1"/>
                <a:r>
                  <a:rPr lang="en-US" dirty="0"/>
                  <a:t>Else if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b="0" i="1" dirty="0" smtClean="0">
                            <a:latin typeface="Cambria Math" panose="02040503050406030204" pitchFamily="18" charset="0"/>
                          </a:rPr>
                          <m:t>𝑗</m:t>
                        </m:r>
                      </m:sub>
                    </m:sSub>
                    <m:r>
                      <a:rPr lang="en-US" i="1" dirty="0">
                        <a:latin typeface="Cambria Math" panose="02040503050406030204" pitchFamily="18" charset="0"/>
                      </a:rPr>
                      <m:t> +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𝑝</m:t>
                    </m:r>
                    <m:r>
                      <a:rPr lang="en-US" i="1" dirty="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 ≥ </m:t>
                    </m:r>
                    <m:r>
                      <a:rPr lang="en-US" i="1" dirty="0">
                        <a:latin typeface="Cambria Math" panose="02040503050406030204" pitchFamily="18" charset="0"/>
                      </a:rPr>
                      <m:t>𝑀</m:t>
                    </m:r>
                    <m:r>
                      <a:rPr lang="en-US" i="1" dirty="0">
                        <a:latin typeface="Cambria Math" panose="02040503050406030204" pitchFamily="18" charset="0"/>
                      </a:rPr>
                      <m:t>[</m:t>
                    </m:r>
                    <m:r>
                      <a:rPr lang="en-US" i="1" dirty="0">
                        <a:latin typeface="Cambria Math" panose="02040503050406030204" pitchFamily="18" charset="0"/>
                      </a:rPr>
                      <m:t>𝑗</m:t>
                    </m:r>
                    <m:r>
                      <a:rPr lang="en-US" i="1" dirty="0">
                        <a:latin typeface="Cambria Math" panose="02040503050406030204" pitchFamily="18" charset="0"/>
                      </a:rPr>
                      <m:t> – 1]</m:t>
                    </m:r>
                  </m:oMath>
                </a14:m>
                <a:r>
                  <a:rPr lang="en-US" dirty="0"/>
                  <a:t> then</a:t>
                </a:r>
              </a:p>
              <a:p>
                <a:pPr lvl="2"/>
                <a:r>
                  <a:rPr lang="en-US" dirty="0"/>
                  <a:t>Output </a:t>
                </a:r>
                <a14:m>
                  <m:oMath xmlns:m="http://schemas.openxmlformats.org/officeDocument/2006/math">
                    <m:r>
                      <a:rPr lang="en-US" i="1" dirty="0" smtClean="0">
                        <a:latin typeface="Cambria Math" panose="02040503050406030204" pitchFamily="18" charset="0"/>
                      </a:rPr>
                      <m:t>𝑗</m:t>
                    </m:r>
                  </m:oMath>
                </a14:m>
                <a:r>
                  <a:rPr lang="en-US" dirty="0"/>
                  <a:t> together with the result of Find-Solution(</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a:t>
                </a:r>
              </a:p>
              <a:p>
                <a:pPr lvl="1"/>
                <a:r>
                  <a:rPr lang="en-US" dirty="0"/>
                  <a:t>Else</a:t>
                </a:r>
              </a:p>
              <a:p>
                <a:pPr lvl="2"/>
                <a:r>
                  <a:rPr lang="en-US" dirty="0"/>
                  <a:t>Output the result of Find-Solution(</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 1</m:t>
                    </m:r>
                  </m:oMath>
                </a14:m>
                <a:r>
                  <a:rPr lang="en-US" dirty="0"/>
                  <a:t>)</a:t>
                </a:r>
              </a:p>
              <a:p>
                <a:pPr lvl="2"/>
                <a:endParaRPr lang="en-US" dirty="0"/>
              </a:p>
              <a:p>
                <a:r>
                  <a:rPr lang="en-US" dirty="0"/>
                  <a:t>Algorithm is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b="-527"/>
                </a:stretch>
              </a:blipFill>
            </p:spPr>
            <p:txBody>
              <a:bodyPr/>
              <a:lstStyle/>
              <a:p>
                <a:r>
                  <a:rPr lang="en-US">
                    <a:noFill/>
                  </a:rPr>
                  <a:t> </a:t>
                </a:r>
              </a:p>
            </p:txBody>
          </p:sp>
        </mc:Fallback>
      </mc:AlternateContent>
    </p:spTree>
    <p:extLst>
      <p:ext uri="{BB962C8B-B14F-4D97-AF65-F5344CB8AC3E}">
        <p14:creationId xmlns:p14="http://schemas.microsoft.com/office/powerpoint/2010/main" val="99847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this dynamic programming?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key element that separates dynamic programming from divide-and-conquer is that you have to </a:t>
                </a:r>
                <a:r>
                  <a:rPr lang="en-US" i="1" dirty="0"/>
                  <a:t>keep</a:t>
                </a:r>
                <a:r>
                  <a:rPr lang="en-US" dirty="0"/>
                  <a:t> the answers to subproblems around</a:t>
                </a:r>
              </a:p>
              <a:p>
                <a:r>
                  <a:rPr lang="en-US" dirty="0"/>
                  <a:t>It's not simply a one-and-done situation</a:t>
                </a:r>
              </a:p>
              <a:p>
                <a:r>
                  <a:rPr lang="en-US" dirty="0"/>
                  <a:t>Based on which intervals overlap with which other intervals, it's hard to predict when you'll need an earlier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value</a:t>
                </a:r>
              </a:p>
              <a:p>
                <a:r>
                  <a:rPr lang="en-US" dirty="0"/>
                  <a:t>Thus, dynamic programming can often give us polynomial algorithms </a:t>
                </a:r>
                <a:r>
                  <a:rPr lang="en-US" i="1" dirty="0"/>
                  <a:t>but</a:t>
                </a:r>
                <a:r>
                  <a:rPr lang="en-US" dirty="0"/>
                  <a:t> with linear (and sometimes even larger) space requirements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56" b="-2240"/>
                </a:stretch>
              </a:blipFill>
            </p:spPr>
            <p:txBody>
              <a:bodyPr/>
              <a:lstStyle/>
              <a:p>
                <a:r>
                  <a:rPr lang="en-US">
                    <a:noFill/>
                  </a:rPr>
                  <a:t> </a:t>
                </a:r>
              </a:p>
            </p:txBody>
          </p:sp>
        </mc:Fallback>
      </mc:AlternateContent>
    </p:spTree>
    <p:extLst>
      <p:ext uri="{BB962C8B-B14F-4D97-AF65-F5344CB8AC3E}">
        <p14:creationId xmlns:p14="http://schemas.microsoft.com/office/powerpoint/2010/main" val="22034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guidelines</a:t>
            </a:r>
          </a:p>
        </p:txBody>
      </p:sp>
      <p:sp>
        <p:nvSpPr>
          <p:cNvPr id="3" name="Content Placeholder 2"/>
          <p:cNvSpPr>
            <a:spLocks noGrp="1"/>
          </p:cNvSpPr>
          <p:nvPr>
            <p:ph idx="1"/>
          </p:nvPr>
        </p:nvSpPr>
        <p:spPr/>
        <p:txBody>
          <a:bodyPr>
            <a:normAutofit fontScale="92500"/>
          </a:bodyPr>
          <a:lstStyle/>
          <a:p>
            <a:r>
              <a:rPr lang="en-US" dirty="0"/>
              <a:t>Weighted interval scheduling follows a set of informal guidelines that are essentially universal in dynamic programming solutions:</a:t>
            </a:r>
          </a:p>
          <a:p>
            <a:pPr marL="971550" lvl="1" indent="-514350">
              <a:buFont typeface="+mj-lt"/>
              <a:buAutoNum type="arabicPeriod"/>
            </a:pPr>
            <a:r>
              <a:rPr lang="en-US" dirty="0"/>
              <a:t>There are only a polynomial number of </a:t>
            </a:r>
            <a:r>
              <a:rPr lang="en-US" dirty="0" err="1"/>
              <a:t>subproblems</a:t>
            </a:r>
            <a:endParaRPr lang="en-US" dirty="0"/>
          </a:p>
          <a:p>
            <a:pPr marL="971550" lvl="1" indent="-514350">
              <a:buFont typeface="+mj-lt"/>
              <a:buAutoNum type="arabicPeriod"/>
            </a:pPr>
            <a:r>
              <a:rPr lang="en-US" dirty="0"/>
              <a:t>The solution to the original problem can easily be computed from (or is one of) the solutions to the </a:t>
            </a:r>
            <a:r>
              <a:rPr lang="en-US" dirty="0" err="1"/>
              <a:t>subproblems</a:t>
            </a:r>
            <a:endParaRPr lang="en-US" dirty="0"/>
          </a:p>
          <a:p>
            <a:pPr marL="971550" lvl="1" indent="-514350">
              <a:buFont typeface="+mj-lt"/>
              <a:buAutoNum type="arabicPeriod"/>
            </a:pPr>
            <a:r>
              <a:rPr lang="en-US" dirty="0"/>
              <a:t>There is a natural ordering of </a:t>
            </a:r>
            <a:r>
              <a:rPr lang="en-US" dirty="0" err="1"/>
              <a:t>subproblems</a:t>
            </a:r>
            <a:r>
              <a:rPr lang="en-US" dirty="0"/>
              <a:t> from "smallest" to "largest"</a:t>
            </a:r>
          </a:p>
          <a:p>
            <a:pPr marL="971550" lvl="1" indent="-514350">
              <a:buFont typeface="+mj-lt"/>
              <a:buAutoNum type="arabicPeriod"/>
            </a:pPr>
            <a:r>
              <a:rPr lang="en-US" dirty="0"/>
              <a:t>There is an easy-to-compute recurrence that lets us compute the solution to a </a:t>
            </a:r>
            <a:r>
              <a:rPr lang="en-US" dirty="0" err="1"/>
              <a:t>subproblem</a:t>
            </a:r>
            <a:r>
              <a:rPr lang="en-US" dirty="0"/>
              <a:t> from the solutions of smaller </a:t>
            </a:r>
            <a:r>
              <a:rPr lang="en-US" dirty="0" err="1"/>
              <a:t>subproblems</a:t>
            </a:r>
            <a:endParaRPr lang="en-US" dirty="0"/>
          </a:p>
        </p:txBody>
      </p:sp>
    </p:spTree>
    <p:extLst>
      <p:ext uri="{BB962C8B-B14F-4D97-AF65-F5344CB8AC3E}">
        <p14:creationId xmlns:p14="http://schemas.microsoft.com/office/powerpoint/2010/main" val="10647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Subset sum</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dirty="0"/>
                  <a:t>Let's say that we have a series of </a:t>
                </a:r>
                <a14:m>
                  <m:oMath xmlns:m="http://schemas.openxmlformats.org/officeDocument/2006/math">
                    <m:r>
                      <a:rPr lang="en-US" i="1" dirty="0" smtClean="0">
                        <a:latin typeface="Cambria Math" panose="02040503050406030204" pitchFamily="18" charset="0"/>
                      </a:rPr>
                      <m:t>𝑛</m:t>
                    </m:r>
                  </m:oMath>
                </a14:m>
                <a:r>
                  <a:rPr lang="en-US" dirty="0"/>
                  <a:t> jobs that we can run on a single machine</a:t>
                </a:r>
              </a:p>
              <a:p>
                <a:r>
                  <a:rPr lang="en-US" dirty="0"/>
                  <a:t>Each job </a:t>
                </a:r>
                <a14:m>
                  <m:oMath xmlns:m="http://schemas.openxmlformats.org/officeDocument/2006/math">
                    <m:r>
                      <a:rPr lang="en-US" i="1" dirty="0" smtClean="0">
                        <a:latin typeface="Cambria Math" panose="02040503050406030204" pitchFamily="18" charset="0"/>
                      </a:rPr>
                      <m:t>𝑖</m:t>
                    </m:r>
                  </m:oMath>
                </a14:m>
                <a:r>
                  <a:rPr lang="en-US" dirty="0"/>
                  <a:t> takes time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endParaRPr lang="en-US" i="1" baseline="-25000" dirty="0"/>
              </a:p>
              <a:p>
                <a:r>
                  <a:rPr lang="en-US" dirty="0"/>
                  <a:t>We must finish all jobs before time </a:t>
                </a:r>
                <a14:m>
                  <m:oMath xmlns:m="http://schemas.openxmlformats.org/officeDocument/2006/math">
                    <m:r>
                      <a:rPr lang="en-US" i="1" dirty="0" smtClean="0">
                        <a:latin typeface="Cambria Math" panose="02040503050406030204" pitchFamily="18" charset="0"/>
                      </a:rPr>
                      <m:t>𝑊</m:t>
                    </m:r>
                  </m:oMath>
                </a14:m>
                <a:endParaRPr lang="en-US" i="1" dirty="0"/>
              </a:p>
              <a:p>
                <a:r>
                  <a:rPr lang="en-US" dirty="0"/>
                  <a:t>We want to keep the machine as busy as possible, working on jobs until as close to </a:t>
                </a:r>
                <a14:m>
                  <m:oMath xmlns:m="http://schemas.openxmlformats.org/officeDocument/2006/math">
                    <m:r>
                      <a:rPr lang="en-US" i="1" dirty="0" smtClean="0">
                        <a:latin typeface="Cambria Math" panose="02040503050406030204" pitchFamily="18" charset="0"/>
                      </a:rPr>
                      <m:t>𝑊</m:t>
                    </m:r>
                  </m:oMath>
                </a14:m>
                <a:r>
                  <a:rPr lang="en-US" dirty="0"/>
                  <a:t> as we can</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t="-527" r="-722"/>
                </a:stretch>
              </a:blipFill>
            </p:spPr>
            <p:txBody>
              <a:bodyPr/>
              <a:lstStyle/>
              <a:p>
                <a:r>
                  <a:rPr lang="en-US">
                    <a:noFill/>
                  </a:rPr>
                  <a:t> </a:t>
                </a:r>
              </a:p>
            </p:txBody>
          </p:sp>
        </mc:Fallback>
      </mc:AlternateContent>
    </p:spTree>
    <p:extLst>
      <p:ext uri="{BB962C8B-B14F-4D97-AF65-F5344CB8AC3E}">
        <p14:creationId xmlns:p14="http://schemas.microsoft.com/office/powerpoint/2010/main" val="33304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recurrence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job </a:t>
                </a:r>
                <a14:m>
                  <m:oMath xmlns:m="http://schemas.openxmlformats.org/officeDocument/2006/math">
                    <m:r>
                      <a:rPr lang="en-US" i="1" dirty="0" smtClean="0">
                        <a:latin typeface="Cambria Math" panose="02040503050406030204" pitchFamily="18" charset="0"/>
                      </a:rPr>
                      <m:t>𝑛</m:t>
                    </m:r>
                  </m:oMath>
                </a14:m>
                <a:r>
                  <a:rPr lang="en-US" dirty="0"/>
                  <a:t> is not in the optimal set, </a:t>
                </a:r>
              </a:p>
              <a:p>
                <a:pPr marL="118872"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a:rPr lang="en-US" i="1" dirty="0" smtClean="0">
                          <a:latin typeface="Cambria Math" panose="02040503050406030204" pitchFamily="18" charset="0"/>
                        </a:rPr>
                        <m:t>𝑊</m:t>
                      </m:r>
                      <m:r>
                        <a:rPr lang="en-US" i="1" dirty="0" smtClean="0">
                          <a:latin typeface="Cambria Math" panose="02040503050406030204" pitchFamily="18" charset="0"/>
                        </a:rPr>
                        <m:t>) = </m:t>
                      </m:r>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 1, </m:t>
                      </m:r>
                      <m:r>
                        <a:rPr lang="en-US" i="1" dirty="0" smtClean="0">
                          <a:latin typeface="Cambria Math" panose="02040503050406030204" pitchFamily="18" charset="0"/>
                        </a:rPr>
                        <m:t>𝑊</m:t>
                      </m:r>
                      <m:r>
                        <a:rPr lang="en-US" i="1" dirty="0" smtClean="0">
                          <a:latin typeface="Cambria Math" panose="02040503050406030204" pitchFamily="18" charset="0"/>
                        </a:rPr>
                        <m:t>)</m:t>
                      </m:r>
                    </m:oMath>
                  </m:oMathPara>
                </a14:m>
                <a:endParaRPr lang="en-US" dirty="0"/>
              </a:p>
              <a:p>
                <a:r>
                  <a:rPr lang="en-US" dirty="0"/>
                  <a:t>If job </a:t>
                </a:r>
                <a14:m>
                  <m:oMath xmlns:m="http://schemas.openxmlformats.org/officeDocument/2006/math">
                    <m:r>
                      <a:rPr lang="en-US" i="1" dirty="0" smtClean="0">
                        <a:latin typeface="Cambria Math" panose="02040503050406030204" pitchFamily="18" charset="0"/>
                      </a:rPr>
                      <m:t>𝑛</m:t>
                    </m:r>
                  </m:oMath>
                </a14:m>
                <a:r>
                  <a:rPr lang="en-US" dirty="0"/>
                  <a:t> is in the optimal set, </a:t>
                </a:r>
              </a:p>
              <a:p>
                <a:pPr marL="118872"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 </m:t>
                      </m:r>
                      <m:r>
                        <a:rPr lang="en-US" i="1" dirty="0" smtClean="0">
                          <a:latin typeface="Cambria Math" panose="02040503050406030204" pitchFamily="18" charset="0"/>
                        </a:rPr>
                        <m:t>𝑊</m:t>
                      </m:r>
                      <m:r>
                        <a:rPr lang="en-US" i="1" dirty="0" smtClean="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𝑛</m:t>
                          </m:r>
                        </m:sub>
                      </m:sSub>
                      <m:r>
                        <a:rPr lang="en-US" i="1" dirty="0">
                          <a:latin typeface="Cambria Math" panose="02040503050406030204" pitchFamily="18" charset="0"/>
                        </a:rPr>
                        <m:t>+ </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a:latin typeface="Cambria Math" panose="02040503050406030204" pitchFamily="18" charset="0"/>
                        </a:rPr>
                        <m:t>𝑛</m:t>
                      </m:r>
                      <m:r>
                        <a:rPr lang="en-US" i="1" dirty="0">
                          <a:latin typeface="Cambria Math" panose="02040503050406030204" pitchFamily="18" charset="0"/>
                        </a:rPr>
                        <m:t> – 1, </m:t>
                      </m:r>
                      <m:r>
                        <a:rPr lang="en-US" i="1" dirty="0">
                          <a:latin typeface="Cambria Math" panose="02040503050406030204" pitchFamily="18" charset="0"/>
                        </a:rPr>
                        <m:t>𝑊</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𝑛</m:t>
                          </m:r>
                        </m:sub>
                      </m:sSub>
                      <m:r>
                        <a:rPr lang="en-US" i="1" dirty="0">
                          <a:latin typeface="Cambria Math" panose="02040503050406030204" pitchFamily="18" charset="0"/>
                        </a:rPr>
                        <m:t>)</m:t>
                      </m:r>
                    </m:oMath>
                  </m:oMathPara>
                </a14:m>
                <a:endParaRPr lang="en-US" dirty="0"/>
              </a:p>
              <a:p>
                <a:r>
                  <a:rPr lang="en-US" dirty="0"/>
                  <a:t>We can make the full recurrence for all possible weight values:</a:t>
                </a:r>
              </a:p>
              <a:p>
                <a:pPr lvl="1"/>
                <a:r>
                  <a:rPr lang="en-US" dirty="0"/>
                  <a:t>If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&lt; </m:t>
                    </m:r>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then </a:t>
                </a:r>
              </a:p>
              <a:p>
                <a:pPr marL="457200" lvl="1"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𝑤</m:t>
                      </m:r>
                      <m:r>
                        <a:rPr lang="en-US" i="1" dirty="0">
                          <a:latin typeface="Cambria Math" panose="02040503050406030204" pitchFamily="18" charset="0"/>
                        </a:rPr>
                        <m:t>) = </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m:t>
                      </m:r>
                    </m:oMath>
                  </m:oMathPara>
                </a14:m>
                <a:endParaRPr lang="en-US" dirty="0"/>
              </a:p>
              <a:p>
                <a:pPr lvl="1"/>
                <a:r>
                  <a:rPr lang="en-US" dirty="0"/>
                  <a:t>Otherwise,</a:t>
                </a:r>
              </a:p>
              <a:p>
                <a:pPr marL="457200" lvl="1"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𝑤</m:t>
                      </m:r>
                      <m:r>
                        <a:rPr lang="en-US" i="1" dirty="0">
                          <a:latin typeface="Cambria Math" panose="02040503050406030204" pitchFamily="18" charset="0"/>
                        </a:rPr>
                        <m:t>) = </m:t>
                      </m:r>
                      <m:r>
                        <m:rPr>
                          <m:sty m:val="p"/>
                        </m:rPr>
                        <a:rPr lang="en-US" i="1" dirty="0">
                          <a:latin typeface="Cambria Math" panose="02040503050406030204" pitchFamily="18" charset="0"/>
                        </a:rPr>
                        <m:t>max</m:t>
                      </m:r>
                      <m:r>
                        <a:rPr lang="en-US" i="1" dirty="0">
                          <a:latin typeface="Cambria Math" panose="02040503050406030204" pitchFamily="18" charset="0"/>
                        </a:rPr>
                        <m:t>⁡(</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𝑖</m:t>
                          </m:r>
                        </m:sub>
                      </m:sSub>
                      <m:r>
                        <a:rPr lang="en-US" i="1" dirty="0">
                          <a:latin typeface="Cambria Math" panose="02040503050406030204" pitchFamily="18" charset="0"/>
                        </a:rPr>
                        <m:t>+ </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833"/>
                </a:stretch>
              </a:blipFill>
            </p:spPr>
            <p:txBody>
              <a:bodyPr/>
              <a:lstStyle/>
              <a:p>
                <a:r>
                  <a:rPr lang="en-US">
                    <a:noFill/>
                  </a:rPr>
                  <a:t> </a:t>
                </a:r>
              </a:p>
            </p:txBody>
          </p:sp>
        </mc:Fallback>
      </mc:AlternateContent>
    </p:spTree>
    <p:extLst>
      <p:ext uri="{BB962C8B-B14F-4D97-AF65-F5344CB8AC3E}">
        <p14:creationId xmlns:p14="http://schemas.microsoft.com/office/powerpoint/2010/main" val="2646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Subset-Sum(</a:t>
            </a:r>
            <a:r>
              <a:rPr lang="en-US" i="1" dirty="0" err="1"/>
              <a:t>n</a:t>
            </a:r>
            <a:r>
              <a:rPr lang="en-US" dirty="0" err="1"/>
              <a:t>,</a:t>
            </a:r>
            <a:r>
              <a:rPr lang="en-US" i="1" dirty="0" err="1"/>
              <a:t>W</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775192"/>
                <a:ext cx="10972800" cy="4625609"/>
              </a:xfrm>
            </p:spPr>
            <p:txBody>
              <a:bodyPr>
                <a:noAutofit/>
              </a:bodyPr>
              <a:lstStyle/>
              <a:p>
                <a:r>
                  <a:rPr lang="en-US" sz="2800" dirty="0"/>
                  <a:t>Create 2D array </a:t>
                </a:r>
                <a14:m>
                  <m:oMath xmlns:m="http://schemas.openxmlformats.org/officeDocument/2006/math">
                    <m:r>
                      <a:rPr lang="en-US" sz="2800" i="1" dirty="0" smtClean="0">
                        <a:latin typeface="Cambria Math" panose="02040503050406030204" pitchFamily="18" charset="0"/>
                      </a:rPr>
                      <m:t>𝑀</m:t>
                    </m:r>
                    <m:r>
                      <a:rPr lang="en-US" sz="2800" i="1" dirty="0" smtClean="0">
                        <a:latin typeface="Cambria Math" panose="02040503050406030204" pitchFamily="18" charset="0"/>
                      </a:rPr>
                      <m:t>[0…</m:t>
                    </m:r>
                    <m:r>
                      <a:rPr lang="en-US" sz="2800" i="1" dirty="0" smtClean="0">
                        <a:latin typeface="Cambria Math" panose="02040503050406030204" pitchFamily="18" charset="0"/>
                      </a:rPr>
                      <m:t>𝑛</m:t>
                    </m:r>
                    <m:r>
                      <a:rPr lang="en-US" sz="2800" i="1" dirty="0" smtClean="0">
                        <a:latin typeface="Cambria Math" panose="02040503050406030204" pitchFamily="18" charset="0"/>
                      </a:rPr>
                      <m:t>][0…</m:t>
                    </m:r>
                    <m:r>
                      <a:rPr lang="en-US" sz="2800" i="1" dirty="0" smtClean="0">
                        <a:latin typeface="Cambria Math" panose="02040503050406030204" pitchFamily="18" charset="0"/>
                      </a:rPr>
                      <m:t>𝑊</m:t>
                    </m:r>
                    <m:r>
                      <a:rPr lang="en-US" sz="2800" i="1" dirty="0" smtClean="0">
                        <a:latin typeface="Cambria Math" panose="02040503050406030204" pitchFamily="18" charset="0"/>
                      </a:rPr>
                      <m:t>]</m:t>
                    </m:r>
                  </m:oMath>
                </a14:m>
                <a:endParaRPr lang="en-US" sz="2800" dirty="0"/>
              </a:p>
              <a:p>
                <a:r>
                  <a:rPr lang="en-US" sz="2800" dirty="0"/>
                  <a:t>For </a:t>
                </a:r>
                <a14:m>
                  <m:oMath xmlns:m="http://schemas.openxmlformats.org/officeDocument/2006/math">
                    <m:r>
                      <a:rPr lang="en-US" sz="2800" i="1" dirty="0" smtClean="0">
                        <a:latin typeface="Cambria Math" panose="02040503050406030204" pitchFamily="18" charset="0"/>
                      </a:rPr>
                      <m:t>𝑤</m:t>
                    </m:r>
                  </m:oMath>
                </a14:m>
                <a:r>
                  <a:rPr lang="en-US" sz="2800" dirty="0"/>
                  <a:t> from </a:t>
                </a:r>
                <a14:m>
                  <m:oMath xmlns:m="http://schemas.openxmlformats.org/officeDocument/2006/math">
                    <m:r>
                      <a:rPr lang="en-US" sz="2800" i="1" dirty="0" smtClean="0">
                        <a:latin typeface="Cambria Math" panose="02040503050406030204" pitchFamily="18" charset="0"/>
                      </a:rPr>
                      <m:t>1</m:t>
                    </m:r>
                  </m:oMath>
                </a14:m>
                <a:r>
                  <a:rPr lang="en-US" sz="2800" dirty="0"/>
                  <a:t> to </a:t>
                </a:r>
                <a14:m>
                  <m:oMath xmlns:m="http://schemas.openxmlformats.org/officeDocument/2006/math">
                    <m:r>
                      <a:rPr lang="en-US" sz="2800" i="1" dirty="0" smtClean="0">
                        <a:latin typeface="Cambria Math" panose="02040503050406030204" pitchFamily="18" charset="0"/>
                      </a:rPr>
                      <m:t>𝑊</m:t>
                    </m:r>
                  </m:oMath>
                </a14:m>
                <a:endParaRPr lang="en-US" sz="2800" i="1" dirty="0"/>
              </a:p>
              <a:p>
                <a:pPr lvl="1"/>
                <a:r>
                  <a:rPr lang="en-US" dirty="0"/>
                  <a:t>Initialize </a:t>
                </a:r>
                <a14:m>
                  <m:oMath xmlns:m="http://schemas.openxmlformats.org/officeDocument/2006/math">
                    <m:r>
                      <a:rPr lang="en-US" i="1" dirty="0" smtClean="0">
                        <a:latin typeface="Cambria Math" panose="02040503050406030204" pitchFamily="18" charset="0"/>
                      </a:rPr>
                      <m:t>𝑀</m:t>
                    </m:r>
                    <m:r>
                      <a:rPr lang="en-US" i="1" dirty="0" smtClean="0">
                        <a:latin typeface="Cambria Math" panose="02040503050406030204" pitchFamily="18" charset="0"/>
                      </a:rPr>
                      <m:t>[0][</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sz="2800" dirty="0"/>
                  <a:t>For </a:t>
                </a:r>
                <a14:m>
                  <m:oMath xmlns:m="http://schemas.openxmlformats.org/officeDocument/2006/math">
                    <m:r>
                      <a:rPr lang="en-US" sz="2800" i="1" dirty="0" smtClean="0">
                        <a:latin typeface="Cambria Math" panose="02040503050406030204" pitchFamily="18" charset="0"/>
                      </a:rPr>
                      <m:t>𝑖</m:t>
                    </m:r>
                  </m:oMath>
                </a14:m>
                <a:r>
                  <a:rPr lang="en-US" sz="2800" dirty="0"/>
                  <a:t> from </a:t>
                </a:r>
                <a14:m>
                  <m:oMath xmlns:m="http://schemas.openxmlformats.org/officeDocument/2006/math">
                    <m:r>
                      <a:rPr lang="en-US" sz="2800" i="1" dirty="0" smtClean="0">
                        <a:latin typeface="Cambria Math" panose="02040503050406030204" pitchFamily="18" charset="0"/>
                      </a:rPr>
                      <m:t>1</m:t>
                    </m:r>
                  </m:oMath>
                </a14:m>
                <a:r>
                  <a:rPr lang="en-US" sz="2800" dirty="0"/>
                  <a:t> to </a:t>
                </a:r>
                <a14:m>
                  <m:oMath xmlns:m="http://schemas.openxmlformats.org/officeDocument/2006/math">
                    <m:r>
                      <a:rPr lang="en-US" sz="2800" i="1" dirty="0" smtClean="0">
                        <a:latin typeface="Cambria Math" panose="02040503050406030204" pitchFamily="18" charset="0"/>
                      </a:rPr>
                      <m:t>𝑛</m:t>
                    </m:r>
                  </m:oMath>
                </a14:m>
                <a:endParaRPr lang="en-US" sz="2800" dirty="0"/>
              </a:p>
              <a:p>
                <a:pPr lvl="1"/>
                <a:r>
                  <a:rPr lang="en-US" dirty="0"/>
                  <a:t>For </a:t>
                </a:r>
                <a14:m>
                  <m:oMath xmlns:m="http://schemas.openxmlformats.org/officeDocument/2006/math">
                    <m:r>
                      <a:rPr lang="en-US" i="1" dirty="0" smtClean="0">
                        <a:latin typeface="Cambria Math" panose="02040503050406030204" pitchFamily="18" charset="0"/>
                      </a:rPr>
                      <m:t>𝑤</m:t>
                    </m:r>
                  </m:oMath>
                </a14:m>
                <a:r>
                  <a:rPr lang="en-US" dirty="0"/>
                  <a:t>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𝑊</m:t>
                    </m:r>
                  </m:oMath>
                </a14:m>
                <a:endParaRPr lang="en-US" dirty="0"/>
              </a:p>
              <a:p>
                <a:pPr lvl="2"/>
                <a:r>
                  <a:rPr lang="en-US" sz="2800" dirty="0"/>
                  <a:t>If </a:t>
                </a:r>
                <a14:m>
                  <m:oMath xmlns:m="http://schemas.openxmlformats.org/officeDocument/2006/math">
                    <m:r>
                      <a:rPr lang="en-US" sz="2800" i="1" dirty="0" smtClean="0">
                        <a:latin typeface="Cambria Math" panose="02040503050406030204" pitchFamily="18" charset="0"/>
                      </a:rPr>
                      <m:t>𝑤</m:t>
                    </m:r>
                    <m:r>
                      <a:rPr lang="en-US" sz="2800" i="1" dirty="0" smtClean="0">
                        <a:latin typeface="Cambria Math" panose="02040503050406030204" pitchFamily="18" charset="0"/>
                      </a:rPr>
                      <m:t> &lt; </m:t>
                    </m:r>
                    <m:sSub>
                      <m:sSubPr>
                        <m:ctrlPr>
                          <a:rPr lang="en-US" sz="2800" b="0" i="1" dirty="0" smtClean="0">
                            <a:latin typeface="Cambria Math" panose="02040503050406030204" pitchFamily="18" charset="0"/>
                          </a:rPr>
                        </m:ctrlPr>
                      </m:sSubPr>
                      <m:e>
                        <m:r>
                          <a:rPr lang="en-US" sz="2800" i="1" dirty="0" err="1">
                            <a:latin typeface="Cambria Math" panose="02040503050406030204" pitchFamily="18" charset="0"/>
                          </a:rPr>
                          <m:t>𝑤</m:t>
                        </m:r>
                      </m:e>
                      <m:sub>
                        <m:r>
                          <a:rPr lang="en-US" sz="2800" b="0" i="1" dirty="0" smtClean="0">
                            <a:latin typeface="Cambria Math" panose="02040503050406030204" pitchFamily="18" charset="0"/>
                          </a:rPr>
                          <m:t>𝑖</m:t>
                        </m:r>
                      </m:sub>
                    </m:sSub>
                  </m:oMath>
                </a14:m>
                <a:r>
                  <a:rPr lang="en-US" sz="2800" dirty="0"/>
                  <a:t>, then </a:t>
                </a:r>
              </a:p>
              <a:p>
                <a:pPr lvl="3"/>
                <a14:m>
                  <m:oMath xmlns:m="http://schemas.openxmlformats.org/officeDocument/2006/math">
                    <m:r>
                      <m:rPr>
                        <m:sty m:val="p"/>
                      </m:rPr>
                      <a:rPr lang="en-US" sz="2800" i="0" dirty="0" smtClean="0">
                        <a:latin typeface="Cambria Math" panose="02040503050406030204" pitchFamily="18" charset="0"/>
                      </a:rPr>
                      <m:t>OPT</m:t>
                    </m:r>
                    <m:r>
                      <a:rPr lang="en-US" sz="2800" i="1" dirty="0" smtClean="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m:t>
                    </m:r>
                    <m:r>
                      <a:rPr lang="en-US" sz="2800" i="1" dirty="0">
                        <a:latin typeface="Cambria Math" panose="02040503050406030204" pitchFamily="18" charset="0"/>
                      </a:rPr>
                      <m:t>𝑤</m:t>
                    </m:r>
                    <m:r>
                      <a:rPr lang="en-US" sz="2800" i="1" dirty="0">
                        <a:latin typeface="Cambria Math" panose="02040503050406030204" pitchFamily="18" charset="0"/>
                      </a:rPr>
                      <m:t>) = </m:t>
                    </m:r>
                    <m:r>
                      <m:rPr>
                        <m:sty m:val="p"/>
                      </m:rPr>
                      <a:rPr lang="en-US" sz="2800" i="0" dirty="0">
                        <a:latin typeface="Cambria Math" panose="02040503050406030204" pitchFamily="18" charset="0"/>
                      </a:rPr>
                      <m:t>OPT</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 – 1, </m:t>
                    </m:r>
                    <m:r>
                      <a:rPr lang="en-US" sz="2800" i="1" dirty="0">
                        <a:latin typeface="Cambria Math" panose="02040503050406030204" pitchFamily="18" charset="0"/>
                      </a:rPr>
                      <m:t>𝑤</m:t>
                    </m:r>
                    <m:r>
                      <a:rPr lang="en-US" sz="2800" i="1" dirty="0">
                        <a:latin typeface="Cambria Math" panose="02040503050406030204" pitchFamily="18" charset="0"/>
                      </a:rPr>
                      <m:t>)</m:t>
                    </m:r>
                  </m:oMath>
                </a14:m>
                <a:endParaRPr lang="en-US" sz="2800" dirty="0"/>
              </a:p>
              <a:p>
                <a:pPr lvl="2"/>
                <a:r>
                  <a:rPr lang="en-US" sz="2800" dirty="0"/>
                  <a:t>Else</a:t>
                </a:r>
              </a:p>
              <a:p>
                <a:pPr lvl="3"/>
                <a14:m>
                  <m:oMath xmlns:m="http://schemas.openxmlformats.org/officeDocument/2006/math">
                    <m:r>
                      <m:rPr>
                        <m:sty m:val="p"/>
                      </m:rPr>
                      <a:rPr lang="en-US" sz="2700" i="0" dirty="0" smtClean="0">
                        <a:latin typeface="Cambria Math" panose="02040503050406030204" pitchFamily="18" charset="0"/>
                      </a:rPr>
                      <m:t>OPT</m:t>
                    </m:r>
                    <m:r>
                      <a:rPr lang="en-US" sz="2700" i="1" dirty="0" smtClean="0">
                        <a:latin typeface="Cambria Math" panose="02040503050406030204" pitchFamily="18" charset="0"/>
                      </a:rPr>
                      <m:t>(</m:t>
                    </m:r>
                    <m:r>
                      <a:rPr lang="en-US" sz="2700" i="1" dirty="0" err="1">
                        <a:latin typeface="Cambria Math" panose="02040503050406030204" pitchFamily="18" charset="0"/>
                      </a:rPr>
                      <m:t>𝑖</m:t>
                    </m:r>
                    <m:r>
                      <a:rPr lang="en-US" sz="2700" i="1" dirty="0">
                        <a:latin typeface="Cambria Math" panose="02040503050406030204" pitchFamily="18" charset="0"/>
                      </a:rPr>
                      <m:t>, </m:t>
                    </m:r>
                    <m:r>
                      <a:rPr lang="en-US" sz="2700" i="1" dirty="0">
                        <a:latin typeface="Cambria Math" panose="02040503050406030204" pitchFamily="18" charset="0"/>
                      </a:rPr>
                      <m:t>𝑤</m:t>
                    </m:r>
                    <m:r>
                      <a:rPr lang="en-US" sz="2700" i="1" dirty="0">
                        <a:latin typeface="Cambria Math" panose="02040503050406030204" pitchFamily="18" charset="0"/>
                      </a:rPr>
                      <m:t>) = </m:t>
                    </m:r>
                    <m:r>
                      <m:rPr>
                        <m:sty m:val="p"/>
                      </m:rPr>
                      <a:rPr lang="en-US" sz="2700" i="1" dirty="0">
                        <a:latin typeface="Cambria Math" panose="02040503050406030204" pitchFamily="18" charset="0"/>
                      </a:rPr>
                      <m:t>max</m:t>
                    </m:r>
                    <m:r>
                      <a:rPr lang="en-US" sz="2700" i="1" dirty="0">
                        <a:latin typeface="Cambria Math" panose="02040503050406030204" pitchFamily="18" charset="0"/>
                      </a:rPr>
                      <m:t>⁡(</m:t>
                    </m:r>
                    <m:r>
                      <m:rPr>
                        <m:sty m:val="p"/>
                      </m:rPr>
                      <a:rPr lang="en-US" sz="2700" i="0" dirty="0">
                        <a:latin typeface="Cambria Math" panose="02040503050406030204" pitchFamily="18" charset="0"/>
                      </a:rPr>
                      <m:t>OPT</m:t>
                    </m:r>
                    <m:r>
                      <a:rPr lang="en-US" sz="2700" i="1" dirty="0">
                        <a:latin typeface="Cambria Math" panose="02040503050406030204" pitchFamily="18" charset="0"/>
                      </a:rPr>
                      <m:t>(</m:t>
                    </m:r>
                    <m:r>
                      <a:rPr lang="en-US" sz="2700" i="1" dirty="0" err="1">
                        <a:latin typeface="Cambria Math" panose="02040503050406030204" pitchFamily="18" charset="0"/>
                      </a:rPr>
                      <m:t>𝑖</m:t>
                    </m:r>
                    <m:r>
                      <a:rPr lang="en-US" sz="2700" i="1" dirty="0">
                        <a:latin typeface="Cambria Math" panose="02040503050406030204" pitchFamily="18" charset="0"/>
                      </a:rPr>
                      <m:t> – 1, </m:t>
                    </m:r>
                    <m:r>
                      <a:rPr lang="en-US" sz="2700" i="1" dirty="0">
                        <a:latin typeface="Cambria Math" panose="02040503050406030204" pitchFamily="18" charset="0"/>
                      </a:rPr>
                      <m:t>𝑤</m:t>
                    </m:r>
                    <m:r>
                      <a:rPr lang="en-US" sz="2700" i="1" dirty="0">
                        <a:latin typeface="Cambria Math" panose="02040503050406030204" pitchFamily="18" charset="0"/>
                      </a:rPr>
                      <m:t>), </m:t>
                    </m:r>
                    <m:sSub>
                      <m:sSubPr>
                        <m:ctrlPr>
                          <a:rPr lang="en-US" sz="2700" b="0" i="1" dirty="0" smtClean="0">
                            <a:latin typeface="Cambria Math" panose="02040503050406030204" pitchFamily="18" charset="0"/>
                          </a:rPr>
                        </m:ctrlPr>
                      </m:sSubPr>
                      <m:e>
                        <m:r>
                          <a:rPr lang="en-US" sz="2700" i="1" dirty="0" err="1">
                            <a:latin typeface="Cambria Math" panose="02040503050406030204" pitchFamily="18" charset="0"/>
                          </a:rPr>
                          <m:t>𝑤</m:t>
                        </m:r>
                      </m:e>
                      <m:sub>
                        <m:r>
                          <a:rPr lang="en-US" sz="2700" b="0" i="1" dirty="0" smtClean="0">
                            <a:latin typeface="Cambria Math" panose="02040503050406030204" pitchFamily="18" charset="0"/>
                          </a:rPr>
                          <m:t>𝑖</m:t>
                        </m:r>
                      </m:sub>
                    </m:sSub>
                    <m:r>
                      <a:rPr lang="en-US" sz="2700" i="1" dirty="0">
                        <a:latin typeface="Cambria Math" panose="02040503050406030204" pitchFamily="18" charset="0"/>
                      </a:rPr>
                      <m:t> + </m:t>
                    </m:r>
                    <m:r>
                      <m:rPr>
                        <m:sty m:val="p"/>
                      </m:rPr>
                      <a:rPr lang="en-US" sz="2700" i="0" dirty="0">
                        <a:latin typeface="Cambria Math" panose="02040503050406030204" pitchFamily="18" charset="0"/>
                      </a:rPr>
                      <m:t>OPT</m:t>
                    </m:r>
                    <m:r>
                      <a:rPr lang="en-US" sz="2700" i="1" dirty="0">
                        <a:latin typeface="Cambria Math" panose="02040503050406030204" pitchFamily="18" charset="0"/>
                      </a:rPr>
                      <m:t>(</m:t>
                    </m:r>
                    <m:r>
                      <a:rPr lang="en-US" sz="2700" i="1" dirty="0" err="1">
                        <a:latin typeface="Cambria Math" panose="02040503050406030204" pitchFamily="18" charset="0"/>
                      </a:rPr>
                      <m:t>𝑖</m:t>
                    </m:r>
                    <m:r>
                      <a:rPr lang="en-US" sz="2700" i="1" dirty="0">
                        <a:latin typeface="Cambria Math" panose="02040503050406030204" pitchFamily="18" charset="0"/>
                      </a:rPr>
                      <m:t> – 1, </m:t>
                    </m:r>
                    <m:r>
                      <a:rPr lang="en-US" sz="2700" i="1" dirty="0">
                        <a:latin typeface="Cambria Math" panose="02040503050406030204" pitchFamily="18" charset="0"/>
                      </a:rPr>
                      <m:t>𝑤</m:t>
                    </m:r>
                    <m:r>
                      <a:rPr lang="en-US" sz="2700" i="1" dirty="0">
                        <a:latin typeface="Cambria Math" panose="02040503050406030204" pitchFamily="18" charset="0"/>
                      </a:rPr>
                      <m:t> – </m:t>
                    </m:r>
                    <m:sSub>
                      <m:sSubPr>
                        <m:ctrlPr>
                          <a:rPr lang="en-US" sz="2700" b="0" i="1" dirty="0" smtClean="0">
                            <a:latin typeface="Cambria Math" panose="02040503050406030204" pitchFamily="18" charset="0"/>
                          </a:rPr>
                        </m:ctrlPr>
                      </m:sSubPr>
                      <m:e>
                        <m:r>
                          <a:rPr lang="en-US" sz="2700" i="1" dirty="0" err="1">
                            <a:latin typeface="Cambria Math" panose="02040503050406030204" pitchFamily="18" charset="0"/>
                          </a:rPr>
                          <m:t>𝑤</m:t>
                        </m:r>
                      </m:e>
                      <m:sub>
                        <m:r>
                          <a:rPr lang="en-US" sz="2700" b="0" i="1" dirty="0" smtClean="0">
                            <a:latin typeface="Cambria Math" panose="02040503050406030204" pitchFamily="18" charset="0"/>
                          </a:rPr>
                          <m:t>𝑖</m:t>
                        </m:r>
                      </m:sub>
                    </m:sSub>
                    <m:r>
                      <a:rPr lang="en-US" sz="2700" i="1" dirty="0">
                        <a:latin typeface="Cambria Math" panose="02040503050406030204" pitchFamily="18" charset="0"/>
                      </a:rPr>
                      <m:t>))</m:t>
                    </m:r>
                  </m:oMath>
                </a14:m>
                <a:endParaRPr lang="en-US" sz="2700" dirty="0"/>
              </a:p>
              <a:p>
                <a:r>
                  <a:rPr lang="en-US" sz="2800" dirty="0"/>
                  <a:t>Return </a:t>
                </a:r>
                <a14:m>
                  <m:oMath xmlns:m="http://schemas.openxmlformats.org/officeDocument/2006/math">
                    <m:r>
                      <a:rPr lang="en-US" sz="2800" i="1" dirty="0" smtClean="0">
                        <a:latin typeface="Cambria Math" panose="02040503050406030204" pitchFamily="18" charset="0"/>
                      </a:rPr>
                      <m:t>𝑀</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r>
                      <a:rPr lang="en-US" sz="2800" i="1" dirty="0" smtClean="0">
                        <a:latin typeface="Cambria Math" panose="02040503050406030204" pitchFamily="18" charset="0"/>
                      </a:rPr>
                      <m:t>𝑊</m:t>
                    </m:r>
                    <m:r>
                      <a:rPr lang="en-US" sz="2800" i="1" dirty="0"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775192"/>
                <a:ext cx="10972800" cy="4625609"/>
              </a:xfrm>
              <a:blipFill>
                <a:blip r:embed="rId2"/>
                <a:stretch>
                  <a:fillRect t="-264" b="-9750"/>
                </a:stretch>
              </a:blipFill>
            </p:spPr>
            <p:txBody>
              <a:bodyPr/>
              <a:lstStyle/>
              <a:p>
                <a:r>
                  <a:rPr lang="en-US">
                    <a:noFill/>
                  </a:rPr>
                  <a:t> </a:t>
                </a:r>
              </a:p>
            </p:txBody>
          </p:sp>
        </mc:Fallback>
      </mc:AlternateContent>
    </p:spTree>
    <p:extLst>
      <p:ext uri="{BB962C8B-B14F-4D97-AF65-F5344CB8AC3E}">
        <p14:creationId xmlns:p14="http://schemas.microsoft.com/office/powerpoint/2010/main" val="41950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that look like?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We're building a big 2D array</a:t>
                </a:r>
              </a:p>
              <a:p>
                <a:r>
                  <a:rPr lang="en-US" dirty="0"/>
                  <a:t>Its  size is </a:t>
                </a:r>
                <a14:m>
                  <m:oMath xmlns:m="http://schemas.openxmlformats.org/officeDocument/2006/math">
                    <m:r>
                      <a:rPr lang="en-US" i="1" dirty="0" smtClean="0">
                        <a:latin typeface="Cambria Math" panose="02040503050406030204" pitchFamily="18" charset="0"/>
                      </a:rPr>
                      <m:t>𝑛𝑊</m:t>
                    </m:r>
                  </m:oMath>
                </a14:m>
                <a:endParaRPr lang="en-US" i="1" dirty="0"/>
              </a:p>
              <a:p>
                <a:pPr lvl="1"/>
                <a14:m>
                  <m:oMath xmlns:m="http://schemas.openxmlformats.org/officeDocument/2006/math">
                    <m:r>
                      <a:rPr lang="en-US" i="1" dirty="0" smtClean="0">
                        <a:latin typeface="Cambria Math" panose="02040503050406030204" pitchFamily="18" charset="0"/>
                      </a:rPr>
                      <m:t>𝑛</m:t>
                    </m:r>
                  </m:oMath>
                </a14:m>
                <a:r>
                  <a:rPr lang="en-US" dirty="0"/>
                  <a:t> is the number of items</a:t>
                </a:r>
              </a:p>
              <a:p>
                <a:pPr lvl="1"/>
                <a14:m>
                  <m:oMath xmlns:m="http://schemas.openxmlformats.org/officeDocument/2006/math">
                    <m:r>
                      <a:rPr lang="en-US" i="1" dirty="0" smtClean="0">
                        <a:latin typeface="Cambria Math" panose="02040503050406030204" pitchFamily="18" charset="0"/>
                      </a:rPr>
                      <m:t>𝑊</m:t>
                    </m:r>
                  </m:oMath>
                </a14:m>
                <a:r>
                  <a:rPr lang="en-US" dirty="0"/>
                  <a:t> is the maximum weight</a:t>
                </a:r>
              </a:p>
              <a:p>
                <a:pPr lvl="1"/>
                <a:r>
                  <a:rPr lang="en-US" dirty="0"/>
                  <a:t>Actually, it's got one more row and one more column, just to make things easier</a:t>
                </a:r>
              </a:p>
              <a:p>
                <a:r>
                  <a:rPr lang="en-US" dirty="0"/>
                  <a:t>The book makes this array with row 0 at the  bottom</a:t>
                </a:r>
              </a:p>
              <a:p>
                <a:r>
                  <a:rPr lang="en-US" dirty="0"/>
                  <a:t>I've never seen anyone else do that</a:t>
                </a:r>
              </a:p>
              <a:p>
                <a:r>
                  <a:rPr lang="en-US" dirty="0"/>
                  <a:t>I'm going to put row </a:t>
                </a:r>
                <a14:m>
                  <m:oMath xmlns:m="http://schemas.openxmlformats.org/officeDocument/2006/math">
                    <m:r>
                      <a:rPr lang="en-US" i="1" dirty="0" smtClean="0">
                        <a:latin typeface="Cambria Math" panose="02040503050406030204" pitchFamily="18" charset="0"/>
                      </a:rPr>
                      <m:t>0</m:t>
                    </m:r>
                  </m:oMath>
                </a14:m>
                <a:r>
                  <a:rPr lang="en-US" dirty="0"/>
                  <a:t> at the  top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b="-2635"/>
                </a:stretch>
              </a:blipFill>
            </p:spPr>
            <p:txBody>
              <a:bodyPr/>
              <a:lstStyle/>
              <a:p>
                <a:r>
                  <a:rPr lang="en-US">
                    <a:noFill/>
                  </a:rPr>
                  <a:t> </a:t>
                </a:r>
              </a:p>
            </p:txBody>
          </p:sp>
        </mc:Fallback>
      </mc:AlternateContent>
    </p:spTree>
    <p:extLst>
      <p:ext uri="{BB962C8B-B14F-4D97-AF65-F5344CB8AC3E}">
        <p14:creationId xmlns:p14="http://schemas.microsoft.com/office/powerpoint/2010/main" val="24121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54618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Table </a:t>
                </a:r>
                <a14:m>
                  <m:oMath xmlns:m="http://schemas.openxmlformats.org/officeDocument/2006/math">
                    <m:r>
                      <a:rPr lang="en-US" i="1" dirty="0" smtClean="0">
                        <a:latin typeface="Cambria Math" panose="02040503050406030204" pitchFamily="18" charset="0"/>
                      </a:rPr>
                      <m:t>𝑀</m:t>
                    </m:r>
                  </m:oMath>
                </a14:m>
                <a:r>
                  <a:rPr lang="en-US" dirty="0"/>
                  <a:t> of OPT 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609600" y="1687830"/>
              <a:ext cx="10972806" cy="5151120"/>
            </p:xfrm>
            <a:graphic>
              <a:graphicData uri="http://schemas.openxmlformats.org/drawingml/2006/table">
                <a:tbl>
                  <a:tblPr firstRow="1" bandRow="1">
                    <a:tableStyleId>{5940675A-B579-460E-94D1-54222C63F5DA}</a:tableStyleId>
                  </a:tblPr>
                  <a:tblGrid>
                    <a:gridCol w="844062">
                      <a:extLst>
                        <a:ext uri="{9D8B030D-6E8A-4147-A177-3AD203B41FA5}">
                          <a16:colId xmlns:a16="http://schemas.microsoft.com/office/drawing/2014/main" val="20000"/>
                        </a:ext>
                      </a:extLst>
                    </a:gridCol>
                    <a:gridCol w="844062">
                      <a:extLst>
                        <a:ext uri="{9D8B030D-6E8A-4147-A177-3AD203B41FA5}">
                          <a16:colId xmlns:a16="http://schemas.microsoft.com/office/drawing/2014/main" val="20001"/>
                        </a:ext>
                      </a:extLst>
                    </a:gridCol>
                    <a:gridCol w="844062">
                      <a:extLst>
                        <a:ext uri="{9D8B030D-6E8A-4147-A177-3AD203B41FA5}">
                          <a16:colId xmlns:a16="http://schemas.microsoft.com/office/drawing/2014/main" val="20002"/>
                        </a:ext>
                      </a:extLst>
                    </a:gridCol>
                    <a:gridCol w="844062">
                      <a:extLst>
                        <a:ext uri="{9D8B030D-6E8A-4147-A177-3AD203B41FA5}">
                          <a16:colId xmlns:a16="http://schemas.microsoft.com/office/drawing/2014/main" val="20003"/>
                        </a:ext>
                      </a:extLst>
                    </a:gridCol>
                    <a:gridCol w="844062">
                      <a:extLst>
                        <a:ext uri="{9D8B030D-6E8A-4147-A177-3AD203B41FA5}">
                          <a16:colId xmlns:a16="http://schemas.microsoft.com/office/drawing/2014/main" val="20004"/>
                        </a:ext>
                      </a:extLst>
                    </a:gridCol>
                    <a:gridCol w="844062">
                      <a:extLst>
                        <a:ext uri="{9D8B030D-6E8A-4147-A177-3AD203B41FA5}">
                          <a16:colId xmlns:a16="http://schemas.microsoft.com/office/drawing/2014/main" val="20005"/>
                        </a:ext>
                      </a:extLst>
                    </a:gridCol>
                    <a:gridCol w="844062">
                      <a:extLst>
                        <a:ext uri="{9D8B030D-6E8A-4147-A177-3AD203B41FA5}">
                          <a16:colId xmlns:a16="http://schemas.microsoft.com/office/drawing/2014/main" val="20006"/>
                        </a:ext>
                      </a:extLst>
                    </a:gridCol>
                    <a:gridCol w="844062">
                      <a:extLst>
                        <a:ext uri="{9D8B030D-6E8A-4147-A177-3AD203B41FA5}">
                          <a16:colId xmlns:a16="http://schemas.microsoft.com/office/drawing/2014/main" val="20007"/>
                        </a:ext>
                      </a:extLst>
                    </a:gridCol>
                    <a:gridCol w="844062">
                      <a:extLst>
                        <a:ext uri="{9D8B030D-6E8A-4147-A177-3AD203B41FA5}">
                          <a16:colId xmlns:a16="http://schemas.microsoft.com/office/drawing/2014/main" val="20008"/>
                        </a:ext>
                      </a:extLst>
                    </a:gridCol>
                    <a:gridCol w="844062">
                      <a:extLst>
                        <a:ext uri="{9D8B030D-6E8A-4147-A177-3AD203B41FA5}">
                          <a16:colId xmlns:a16="http://schemas.microsoft.com/office/drawing/2014/main" val="20009"/>
                        </a:ext>
                      </a:extLst>
                    </a:gridCol>
                    <a:gridCol w="844062">
                      <a:extLst>
                        <a:ext uri="{9D8B030D-6E8A-4147-A177-3AD203B41FA5}">
                          <a16:colId xmlns:a16="http://schemas.microsoft.com/office/drawing/2014/main" val="20010"/>
                        </a:ext>
                      </a:extLst>
                    </a:gridCol>
                    <a:gridCol w="844062">
                      <a:extLst>
                        <a:ext uri="{9D8B030D-6E8A-4147-A177-3AD203B41FA5}">
                          <a16:colId xmlns:a16="http://schemas.microsoft.com/office/drawing/2014/main" val="20011"/>
                        </a:ext>
                      </a:extLst>
                    </a:gridCol>
                    <a:gridCol w="844062">
                      <a:extLst>
                        <a:ext uri="{9D8B030D-6E8A-4147-A177-3AD203B41FA5}">
                          <a16:colId xmlns:a16="http://schemas.microsoft.com/office/drawing/2014/main" val="20012"/>
                        </a:ext>
                      </a:extLst>
                    </a:gridCol>
                  </a:tblGrid>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solidFill>
                          <a:schemeClr val="bg1">
                            <a:lumMod val="85000"/>
                          </a:schemeClr>
                        </a:solidFill>
                      </a:tcPr>
                    </a:tc>
                    <a:extLst>
                      <a:ext uri="{0D108BD9-81ED-4DB2-BD59-A6C34878D82A}">
                        <a16:rowId xmlns:a16="http://schemas.microsoft.com/office/drawing/2014/main" val="10000"/>
                      </a:ext>
                    </a:extLst>
                  </a:tr>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2</m:t>
                                </m:r>
                              </m:oMath>
                            </m:oMathPara>
                          </a14:m>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extLst>
                      <a:ext uri="{0D108BD9-81ED-4DB2-BD59-A6C34878D82A}">
                        <a16:rowId xmlns:a16="http://schemas.microsoft.com/office/drawing/2014/main" val="10003"/>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4"/>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5"/>
                      </a:ext>
                    </a:extLst>
                  </a:tr>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𝑖</m:t>
                                </m:r>
                                <m:r>
                                  <a:rPr lang="en-US" sz="2000" b="0" i="1" dirty="0" smtClean="0">
                                    <a:latin typeface="Cambria Math" panose="02040503050406030204" pitchFamily="18" charset="0"/>
                                  </a:rPr>
                                  <m:t> – 1</m:t>
                                </m:r>
                              </m:oMath>
                            </m:oMathPara>
                          </a14:m>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6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6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6"/>
                      </a:ext>
                    </a:extLst>
                  </a:tr>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𝑖</m:t>
                                </m:r>
                              </m:oMath>
                            </m:oMathPara>
                          </a14:m>
                          <a:endParaRPr lang="en-US" sz="2000" b="0" i="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tc>
                    <a:tc>
                      <a:txBody>
                        <a:bodyPr/>
                        <a:lstStyle/>
                        <a:p>
                          <a:endParaRPr lang="en-US" sz="200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7"/>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8"/>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9"/>
                      </a:ext>
                    </a:extLst>
                  </a:tr>
                  <a:tr h="3708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10"/>
                      </a:ext>
                    </a:extLst>
                  </a:tr>
                  <a:tr h="370840">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𝑛</m:t>
                                </m:r>
                              </m:oMath>
                            </m:oMathPara>
                          </a14:m>
                          <a:endParaRPr lang="en-US" sz="2000" b="0" i="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endParaRPr lang="en-US" sz="2000" dirty="0"/>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370840">
                    <a:tc>
                      <a:txBody>
                        <a:bodyPr/>
                        <a:lstStyle/>
                        <a:p>
                          <a:pPr algn="ctr"/>
                          <a:endParaRPr lang="en-US" sz="20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1</m:t>
                                </m:r>
                              </m:oMath>
                            </m:oMathPara>
                          </a14:m>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2</m:t>
                                </m:r>
                              </m:oMath>
                            </m:oMathPara>
                          </a14:m>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𝑤</m:t>
                                </m:r>
                                <m:r>
                                  <a:rPr lang="en-US" sz="1600" b="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r>
                                      <a:rPr lang="en-US" sz="1600" b="0" i="1" dirty="0" err="1">
                                        <a:latin typeface="Cambria Math" panose="02040503050406030204" pitchFamily="18" charset="0"/>
                                      </a:rPr>
                                      <m:t>𝑤</m:t>
                                    </m:r>
                                  </m:e>
                                  <m:sub>
                                    <m:r>
                                      <a:rPr lang="en-US" sz="1600" b="0" i="1" dirty="0" smtClean="0">
                                        <a:latin typeface="Cambria Math" panose="02040503050406030204" pitchFamily="18" charset="0"/>
                                      </a:rPr>
                                      <m:t>𝑖</m:t>
                                    </m:r>
                                  </m:sub>
                                </m:sSub>
                              </m:oMath>
                            </m:oMathPara>
                          </a14:m>
                          <a:endParaRPr lang="en-US" sz="1600" b="0" i="1" baseline="-25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𝑤</m:t>
                                </m:r>
                              </m:oMath>
                            </m:oMathPara>
                          </a14:m>
                          <a:endParaRPr lang="en-US" sz="2000" b="0" i="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𝑊</m:t>
                                </m:r>
                              </m:oMath>
                            </m:oMathPara>
                          </a14:m>
                          <a:endParaRPr lang="en-US" sz="2000" b="0" i="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623316053"/>
                  </p:ext>
                </p:extLst>
              </p:nvPr>
            </p:nvGraphicFramePr>
            <p:xfrm>
              <a:off x="609600" y="1687830"/>
              <a:ext cx="10972806" cy="5151120"/>
            </p:xfrm>
            <a:graphic>
              <a:graphicData uri="http://schemas.openxmlformats.org/drawingml/2006/table">
                <a:tbl>
                  <a:tblPr firstRow="1" bandRow="1">
                    <a:tableStyleId>{5940675A-B579-460E-94D1-54222C63F5DA}</a:tableStyleId>
                  </a:tblPr>
                  <a:tblGrid>
                    <a:gridCol w="844062">
                      <a:extLst>
                        <a:ext uri="{9D8B030D-6E8A-4147-A177-3AD203B41FA5}">
                          <a16:colId xmlns:a16="http://schemas.microsoft.com/office/drawing/2014/main" val="20000"/>
                        </a:ext>
                      </a:extLst>
                    </a:gridCol>
                    <a:gridCol w="844062">
                      <a:extLst>
                        <a:ext uri="{9D8B030D-6E8A-4147-A177-3AD203B41FA5}">
                          <a16:colId xmlns:a16="http://schemas.microsoft.com/office/drawing/2014/main" val="20001"/>
                        </a:ext>
                      </a:extLst>
                    </a:gridCol>
                    <a:gridCol w="844062">
                      <a:extLst>
                        <a:ext uri="{9D8B030D-6E8A-4147-A177-3AD203B41FA5}">
                          <a16:colId xmlns:a16="http://schemas.microsoft.com/office/drawing/2014/main" val="20002"/>
                        </a:ext>
                      </a:extLst>
                    </a:gridCol>
                    <a:gridCol w="844062">
                      <a:extLst>
                        <a:ext uri="{9D8B030D-6E8A-4147-A177-3AD203B41FA5}">
                          <a16:colId xmlns:a16="http://schemas.microsoft.com/office/drawing/2014/main" val="20003"/>
                        </a:ext>
                      </a:extLst>
                    </a:gridCol>
                    <a:gridCol w="844062">
                      <a:extLst>
                        <a:ext uri="{9D8B030D-6E8A-4147-A177-3AD203B41FA5}">
                          <a16:colId xmlns:a16="http://schemas.microsoft.com/office/drawing/2014/main" val="20004"/>
                        </a:ext>
                      </a:extLst>
                    </a:gridCol>
                    <a:gridCol w="844062">
                      <a:extLst>
                        <a:ext uri="{9D8B030D-6E8A-4147-A177-3AD203B41FA5}">
                          <a16:colId xmlns:a16="http://schemas.microsoft.com/office/drawing/2014/main" val="20005"/>
                        </a:ext>
                      </a:extLst>
                    </a:gridCol>
                    <a:gridCol w="844062">
                      <a:extLst>
                        <a:ext uri="{9D8B030D-6E8A-4147-A177-3AD203B41FA5}">
                          <a16:colId xmlns:a16="http://schemas.microsoft.com/office/drawing/2014/main" val="20006"/>
                        </a:ext>
                      </a:extLst>
                    </a:gridCol>
                    <a:gridCol w="844062">
                      <a:extLst>
                        <a:ext uri="{9D8B030D-6E8A-4147-A177-3AD203B41FA5}">
                          <a16:colId xmlns:a16="http://schemas.microsoft.com/office/drawing/2014/main" val="20007"/>
                        </a:ext>
                      </a:extLst>
                    </a:gridCol>
                    <a:gridCol w="844062">
                      <a:extLst>
                        <a:ext uri="{9D8B030D-6E8A-4147-A177-3AD203B41FA5}">
                          <a16:colId xmlns:a16="http://schemas.microsoft.com/office/drawing/2014/main" val="20008"/>
                        </a:ext>
                      </a:extLst>
                    </a:gridCol>
                    <a:gridCol w="844062">
                      <a:extLst>
                        <a:ext uri="{9D8B030D-6E8A-4147-A177-3AD203B41FA5}">
                          <a16:colId xmlns:a16="http://schemas.microsoft.com/office/drawing/2014/main" val="20009"/>
                        </a:ext>
                      </a:extLst>
                    </a:gridCol>
                    <a:gridCol w="844062">
                      <a:extLst>
                        <a:ext uri="{9D8B030D-6E8A-4147-A177-3AD203B41FA5}">
                          <a16:colId xmlns:a16="http://schemas.microsoft.com/office/drawing/2014/main" val="20010"/>
                        </a:ext>
                      </a:extLst>
                    </a:gridCol>
                    <a:gridCol w="844062">
                      <a:extLst>
                        <a:ext uri="{9D8B030D-6E8A-4147-A177-3AD203B41FA5}">
                          <a16:colId xmlns:a16="http://schemas.microsoft.com/office/drawing/2014/main" val="20011"/>
                        </a:ext>
                      </a:extLst>
                    </a:gridCol>
                    <a:gridCol w="844062">
                      <a:extLst>
                        <a:ext uri="{9D8B030D-6E8A-4147-A177-3AD203B41FA5}">
                          <a16:colId xmlns:a16="http://schemas.microsoft.com/office/drawing/2014/main" val="20012"/>
                        </a:ext>
                      </a:extLst>
                    </a:gridCol>
                  </a:tblGrid>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1538" r="-1197122" b="-1201538"/>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1538" r="-1105797" b="-1201538"/>
                          </a:stretch>
                        </a:blipFill>
                      </a:tcPr>
                    </a:tc>
                    <a:tc>
                      <a:txBody>
                        <a:bodyPr/>
                        <a:lstStyle/>
                        <a:p>
                          <a:endParaRPr lang="en-US"/>
                        </a:p>
                      </a:txBody>
                      <a:tcPr>
                        <a:blipFill>
                          <a:blip r:embed="rId3"/>
                          <a:stretch>
                            <a:fillRect l="-199281" t="-1538" r="-997842" b="-1201538"/>
                          </a:stretch>
                        </a:blipFill>
                      </a:tcPr>
                    </a:tc>
                    <a:tc>
                      <a:txBody>
                        <a:bodyPr/>
                        <a:lstStyle/>
                        <a:p>
                          <a:endParaRPr lang="en-US"/>
                        </a:p>
                      </a:txBody>
                      <a:tcPr>
                        <a:blipFill>
                          <a:blip r:embed="rId3"/>
                          <a:stretch>
                            <a:fillRect l="-301449" t="-1538" r="-905072" b="-1201538"/>
                          </a:stretch>
                        </a:blipFill>
                      </a:tcPr>
                    </a:tc>
                    <a:tc>
                      <a:txBody>
                        <a:bodyPr/>
                        <a:lstStyle/>
                        <a:p>
                          <a:endParaRPr lang="en-US"/>
                        </a:p>
                      </a:txBody>
                      <a:tcPr>
                        <a:blipFill>
                          <a:blip r:embed="rId3"/>
                          <a:stretch>
                            <a:fillRect l="-398561" t="-1538" r="-798561" b="-1201538"/>
                          </a:stretch>
                        </a:blipFill>
                      </a:tcPr>
                    </a:tc>
                    <a:tc>
                      <a:txBody>
                        <a:bodyPr/>
                        <a:lstStyle/>
                        <a:p>
                          <a:endParaRPr lang="en-US"/>
                        </a:p>
                      </a:txBody>
                      <a:tcPr>
                        <a:blipFill>
                          <a:blip r:embed="rId3"/>
                          <a:stretch>
                            <a:fillRect l="-502174" t="-1538" r="-704348" b="-1201538"/>
                          </a:stretch>
                        </a:blipFill>
                      </a:tcPr>
                    </a:tc>
                    <a:tc>
                      <a:txBody>
                        <a:bodyPr/>
                        <a:lstStyle/>
                        <a:p>
                          <a:endParaRPr lang="en-US"/>
                        </a:p>
                      </a:txBody>
                      <a:tcPr>
                        <a:blipFill>
                          <a:blip r:embed="rId3"/>
                          <a:stretch>
                            <a:fillRect l="-597842" t="-1538" r="-599281" b="-1201538"/>
                          </a:stretch>
                        </a:blipFill>
                      </a:tcPr>
                    </a:tc>
                    <a:tc>
                      <a:txBody>
                        <a:bodyPr/>
                        <a:lstStyle/>
                        <a:p>
                          <a:endParaRPr lang="en-US"/>
                        </a:p>
                      </a:txBody>
                      <a:tcPr>
                        <a:blipFill>
                          <a:blip r:embed="rId3"/>
                          <a:stretch>
                            <a:fillRect l="-702899" t="-1538" r="-503623" b="-1201538"/>
                          </a:stretch>
                        </a:blipFill>
                      </a:tcPr>
                    </a:tc>
                    <a:tc>
                      <a:txBody>
                        <a:bodyPr/>
                        <a:lstStyle/>
                        <a:p>
                          <a:endParaRPr lang="en-US"/>
                        </a:p>
                      </a:txBody>
                      <a:tcPr>
                        <a:blipFill>
                          <a:blip r:embed="rId3"/>
                          <a:stretch>
                            <a:fillRect l="-797122" t="-1538" r="-400000" b="-1201538"/>
                          </a:stretch>
                        </a:blipFill>
                      </a:tcPr>
                    </a:tc>
                    <a:tc>
                      <a:txBody>
                        <a:bodyPr/>
                        <a:lstStyle/>
                        <a:p>
                          <a:endParaRPr lang="en-US"/>
                        </a:p>
                      </a:txBody>
                      <a:tcPr>
                        <a:blipFill>
                          <a:blip r:embed="rId3"/>
                          <a:stretch>
                            <a:fillRect l="-903623" t="-1538" r="-302899" b="-1201538"/>
                          </a:stretch>
                        </a:blipFill>
                      </a:tcPr>
                    </a:tc>
                    <a:tc>
                      <a:txBody>
                        <a:bodyPr/>
                        <a:lstStyle/>
                        <a:p>
                          <a:endParaRPr lang="en-US"/>
                        </a:p>
                      </a:txBody>
                      <a:tcPr>
                        <a:blipFill>
                          <a:blip r:embed="rId3"/>
                          <a:stretch>
                            <a:fillRect l="-996403" t="-1538" r="-200719" b="-1201538"/>
                          </a:stretch>
                        </a:blipFill>
                      </a:tcPr>
                    </a:tc>
                    <a:tc>
                      <a:txBody>
                        <a:bodyPr/>
                        <a:lstStyle/>
                        <a:p>
                          <a:endParaRPr lang="en-US"/>
                        </a:p>
                      </a:txBody>
                      <a:tcPr>
                        <a:blipFill>
                          <a:blip r:embed="rId3"/>
                          <a:stretch>
                            <a:fillRect l="-1104348" t="-1538" r="-102174" b="-1201538"/>
                          </a:stretch>
                        </a:blipFill>
                      </a:tcPr>
                    </a:tc>
                    <a:tc>
                      <a:txBody>
                        <a:bodyPr/>
                        <a:lstStyle/>
                        <a:p>
                          <a:endParaRPr lang="en-US"/>
                        </a:p>
                      </a:txBody>
                      <a:tcPr>
                        <a:blipFill>
                          <a:blip r:embed="rId3"/>
                          <a:stretch>
                            <a:fillRect l="-1195683" t="-1538" r="-1439" b="-1201538"/>
                          </a:stretch>
                        </a:blipFill>
                      </a:tcPr>
                    </a:tc>
                    <a:extLst>
                      <a:ext uri="{0D108BD9-81ED-4DB2-BD59-A6C34878D82A}">
                        <a16:rowId xmlns:a16="http://schemas.microsoft.com/office/drawing/2014/main" val="10000"/>
                      </a:ext>
                    </a:extLst>
                  </a:tr>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101538" r="-1197122" b="-1101538"/>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101538" r="-1105797" b="-1101538"/>
                          </a:stretch>
                        </a:blip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1"/>
                      </a:ext>
                    </a:extLst>
                  </a:tr>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201538" r="-1197122" b="-1001538"/>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201538" r="-1105797" b="-1001538"/>
                          </a:stretch>
                        </a:blip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extLst>
                      <a:ext uri="{0D108BD9-81ED-4DB2-BD59-A6C34878D82A}">
                        <a16:rowId xmlns:a16="http://schemas.microsoft.com/office/drawing/2014/main" val="10002"/>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301538" r="-1105797" b="-901538"/>
                          </a:stretch>
                        </a:blip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extLst>
                      <a:ext uri="{0D108BD9-81ED-4DB2-BD59-A6C34878D82A}">
                        <a16:rowId xmlns:a16="http://schemas.microsoft.com/office/drawing/2014/main" val="10003"/>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401538" r="-1105797" b="-801538"/>
                          </a:stretch>
                        </a:blip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4"/>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501538" r="-1105797" b="-701538"/>
                          </a:stretch>
                        </a:blip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5"/>
                      </a:ext>
                    </a:extLst>
                  </a:tr>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592424" r="-1197122" b="-590909"/>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592424" r="-1105797" b="-590909"/>
                          </a:stretch>
                        </a:blip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6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solidFill>
                          <a:schemeClr val="bg1">
                            <a:lumMod val="6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extLst>
                      <a:ext uri="{0D108BD9-81ED-4DB2-BD59-A6C34878D82A}">
                        <a16:rowId xmlns:a16="http://schemas.microsoft.com/office/drawing/2014/main" val="10006"/>
                      </a:ext>
                    </a:extLst>
                  </a:tr>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t="-703077" r="-1197122" b="-500000"/>
                          </a:stretch>
                        </a:blipFill>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703077" r="-1105797" b="-500000"/>
                          </a:stretch>
                        </a:blipFill>
                      </a:tcPr>
                    </a:tc>
                    <a:tc>
                      <a:txBody>
                        <a:bodyPr/>
                        <a:lstStyle/>
                        <a:p>
                          <a:endParaRPr lang="en-US" sz="2000" dirty="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endParaRPr lang="en-US" sz="2000" dirty="0"/>
                        </a:p>
                      </a:txBody>
                      <a:tcPr>
                        <a:solidFill>
                          <a:schemeClr val="bg1">
                            <a:lumMod val="85000"/>
                          </a:schemeClr>
                        </a:solidFill>
                      </a:tcPr>
                    </a:tc>
                    <a:tc>
                      <a:txBody>
                        <a:bodyPr/>
                        <a:lstStyle/>
                        <a:p>
                          <a:endParaRPr lang="en-US" sz="2000" dirty="0"/>
                        </a:p>
                      </a:txBody>
                      <a:tcPr/>
                    </a:tc>
                    <a:tc>
                      <a:txBody>
                        <a:bodyPr/>
                        <a:lstStyle/>
                        <a:p>
                          <a:endParaRPr lang="en-US" sz="200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7"/>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803077" r="-1105797" b="-400000"/>
                          </a:stretch>
                        </a:blip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8"/>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903077" r="-1105797" b="-300000"/>
                          </a:stretch>
                        </a:blip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9"/>
                      </a:ext>
                    </a:extLst>
                  </a:tr>
                  <a:tr h="396240">
                    <a:tc>
                      <a:txBody>
                        <a:bodyPr/>
                        <a:lstStyle/>
                        <a:p>
                          <a:pPr algn="r"/>
                          <a:endParaRPr lang="en-US" sz="2000" b="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100725" t="-1003077" r="-1105797" b="-200000"/>
                          </a:stretch>
                        </a:blipFill>
                      </a:tcPr>
                    </a:tc>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10"/>
                      </a:ext>
                    </a:extLst>
                  </a:tr>
                  <a:tr h="396240">
                    <a:tc>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3077" r="-1197122" b="-100000"/>
                          </a:stretch>
                        </a:blip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100725" t="-1103077" r="-1105797" b="-100000"/>
                          </a:stretch>
                        </a:blipFill>
                      </a:tcPr>
                    </a:tc>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a:p>
                      </a:txBody>
                      <a:tcPr>
                        <a:lnB w="12700" cap="flat" cmpd="sng" algn="ctr">
                          <a:solidFill>
                            <a:schemeClr val="tx1"/>
                          </a:solidFill>
                          <a:prstDash val="solid"/>
                          <a:round/>
                          <a:headEnd type="none" w="med" len="med"/>
                          <a:tailEnd type="none" w="med" len="med"/>
                        </a:lnB>
                      </a:tcPr>
                    </a:tc>
                    <a:tc>
                      <a:txBody>
                        <a:bodyPr/>
                        <a:lstStyle/>
                        <a:p>
                          <a:endParaRPr lang="en-US" sz="2000" dirty="0"/>
                        </a:p>
                      </a:txBody>
                      <a:tcPr>
                        <a:lnB w="12700" cap="flat" cmpd="sng" algn="ctr">
                          <a:solidFill>
                            <a:schemeClr val="tx1"/>
                          </a:solidFill>
                          <a:prstDash val="solid"/>
                          <a:round/>
                          <a:headEnd type="none" w="med" len="med"/>
                          <a:tailEnd type="none" w="med" len="med"/>
                        </a:lnB>
                      </a:tcPr>
                    </a:tc>
                    <a:tc>
                      <a:txBody>
                        <a:bodyPr/>
                        <a:lstStyle/>
                        <a:p>
                          <a:endParaRPr lang="en-US" sz="2000" dirty="0"/>
                        </a:p>
                      </a:txBody>
                      <a:tcP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396240">
                    <a:tc>
                      <a:txBody>
                        <a:bodyPr/>
                        <a:lstStyle/>
                        <a:p>
                          <a:pPr algn="ctr"/>
                          <a:endParaRPr lang="en-US" sz="20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00725" t="-1203077" r="-1105797"/>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99281" t="-1203077" r="-997842"/>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301449" t="-1203077" r="-905072"/>
                          </a:stretch>
                        </a:blipFill>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502174" t="-1203077" r="-704348"/>
                          </a:stretch>
                        </a:blipFill>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702899" t="-1203077" r="-503623"/>
                          </a:stretch>
                        </a:blipFill>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2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195683" t="-1203077" r="-1439"/>
                          </a:stretch>
                        </a:blipFill>
                      </a:tcPr>
                    </a:tc>
                    <a:extLst>
                      <a:ext uri="{0D108BD9-81ED-4DB2-BD59-A6C34878D82A}">
                        <a16:rowId xmlns:a16="http://schemas.microsoft.com/office/drawing/2014/main" val="10012"/>
                      </a:ext>
                    </a:extLst>
                  </a:tr>
                </a:tbl>
              </a:graphicData>
            </a:graphic>
          </p:graphicFrame>
        </mc:Fallback>
      </mc:AlternateContent>
      <p:cxnSp>
        <p:nvCxnSpPr>
          <p:cNvPr id="6" name="Straight Arrow Connector 5"/>
          <p:cNvCxnSpPr/>
          <p:nvPr/>
        </p:nvCxnSpPr>
        <p:spPr>
          <a:xfrm>
            <a:off x="6858000" y="4191000"/>
            <a:ext cx="0" cy="457200"/>
          </a:xfrm>
          <a:prstGeom prst="straightConnector1">
            <a:avLst/>
          </a:prstGeom>
          <a:ln w="38100">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5105400" y="4263390"/>
            <a:ext cx="1600200" cy="384810"/>
          </a:xfrm>
          <a:prstGeom prst="straightConnector1">
            <a:avLst/>
          </a:prstGeom>
          <a:ln w="38100">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917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algorithm has a simple nested loop</a:t>
                </a:r>
              </a:p>
              <a:p>
                <a:pPr lvl="1"/>
                <a:r>
                  <a:rPr lang="en-US" dirty="0"/>
                  <a:t>The outer loop runs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+ 1</m:t>
                    </m:r>
                  </m:oMath>
                </a14:m>
                <a:r>
                  <a:rPr lang="en-US" dirty="0"/>
                  <a:t> times</a:t>
                </a:r>
              </a:p>
              <a:p>
                <a:pPr lvl="1"/>
                <a:r>
                  <a:rPr lang="en-US" dirty="0"/>
                  <a:t>The inner loop runs </a:t>
                </a:r>
                <a14:m>
                  <m:oMath xmlns:m="http://schemas.openxmlformats.org/officeDocument/2006/math">
                    <m:r>
                      <a:rPr lang="en-US" i="1" dirty="0" smtClean="0">
                        <a:latin typeface="Cambria Math" panose="02040503050406030204" pitchFamily="18" charset="0"/>
                      </a:rPr>
                      <m:t>𝑊</m:t>
                    </m:r>
                    <m:r>
                      <a:rPr lang="en-US" i="1" dirty="0" smtClean="0">
                        <a:latin typeface="Cambria Math" panose="02040503050406030204" pitchFamily="18" charset="0"/>
                      </a:rPr>
                      <m:t> + 1</m:t>
                    </m:r>
                  </m:oMath>
                </a14:m>
                <a:r>
                  <a:rPr lang="en-US" dirty="0"/>
                  <a:t> times</a:t>
                </a:r>
              </a:p>
              <a:p>
                <a:r>
                  <a:rPr lang="en-US" dirty="0"/>
                  <a:t>The total running time is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err="1">
                        <a:latin typeface="Cambria Math" panose="02040503050406030204" pitchFamily="18" charset="0"/>
                      </a:rPr>
                      <m:t>𝑛𝑊</m:t>
                    </m:r>
                    <m:r>
                      <a:rPr lang="en-US" i="1" dirty="0">
                        <a:latin typeface="Cambria Math" panose="02040503050406030204" pitchFamily="18" charset="0"/>
                      </a:rPr>
                      <m:t>)</m:t>
                    </m:r>
                  </m:oMath>
                </a14:m>
                <a:endParaRPr lang="en-US" dirty="0"/>
              </a:p>
              <a:p>
                <a:r>
                  <a:rPr lang="en-US" dirty="0"/>
                  <a:t>The space needed is also </a:t>
                </a:r>
                <a14:m>
                  <m:oMath xmlns:m="http://schemas.openxmlformats.org/officeDocument/2006/math">
                    <m:r>
                      <m:rPr>
                        <m:sty m:val="p"/>
                      </m:rPr>
                      <a:rPr lang="en-US" i="0" dirty="0" smtClean="0">
                        <a:latin typeface="Cambria Math" panose="02040503050406030204" pitchFamily="18" charset="0"/>
                      </a:rPr>
                      <m:t>O</m:t>
                    </m:r>
                    <m:r>
                      <a:rPr lang="en-US" i="1" dirty="0" smtClean="0">
                        <a:latin typeface="Cambria Math" panose="02040503050406030204" pitchFamily="18" charset="0"/>
                      </a:rPr>
                      <m:t>(</m:t>
                    </m:r>
                    <m:r>
                      <a:rPr lang="en-US" i="1" dirty="0" err="1">
                        <a:latin typeface="Cambria Math" panose="02040503050406030204" pitchFamily="18" charset="0"/>
                      </a:rPr>
                      <m:t>𝑛𝑊</m:t>
                    </m:r>
                    <m:r>
                      <a:rPr lang="en-US" i="1" dirty="0">
                        <a:latin typeface="Cambria Math" panose="02040503050406030204" pitchFamily="18" charset="0"/>
                      </a:rPr>
                      <m:t>)</m:t>
                    </m:r>
                  </m:oMath>
                </a14:m>
                <a:endParaRPr lang="en-US" dirty="0"/>
              </a:p>
              <a:p>
                <a:r>
                  <a:rPr lang="en-US" dirty="0"/>
                  <a:t>Note that this time is not polynomial in terms of </a:t>
                </a:r>
                <a14:m>
                  <m:oMath xmlns:m="http://schemas.openxmlformats.org/officeDocument/2006/math">
                    <m:r>
                      <a:rPr lang="en-US" i="1" dirty="0" smtClean="0">
                        <a:latin typeface="Cambria Math" panose="02040503050406030204" pitchFamily="18" charset="0"/>
                      </a:rPr>
                      <m:t>𝑛</m:t>
                    </m:r>
                  </m:oMath>
                </a14:m>
                <a:endParaRPr lang="en-US" i="1" dirty="0"/>
              </a:p>
              <a:p>
                <a:r>
                  <a:rPr lang="en-US" dirty="0"/>
                  <a:t>It's polynomial in </a:t>
                </a:r>
                <a14:m>
                  <m:oMath xmlns:m="http://schemas.openxmlformats.org/officeDocument/2006/math">
                    <m:r>
                      <a:rPr lang="en-US" i="1" dirty="0" smtClean="0">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𝑊</m:t>
                    </m:r>
                  </m:oMath>
                </a14:m>
                <a:r>
                  <a:rPr lang="en-US" dirty="0"/>
                  <a:t>, but </a:t>
                </a:r>
                <a14:m>
                  <m:oMath xmlns:m="http://schemas.openxmlformats.org/officeDocument/2006/math">
                    <m:r>
                      <a:rPr lang="en-US" i="1" dirty="0" smtClean="0">
                        <a:latin typeface="Cambria Math" panose="02040503050406030204" pitchFamily="18" charset="0"/>
                      </a:rPr>
                      <m:t>𝑊</m:t>
                    </m:r>
                  </m:oMath>
                </a14:m>
                <a:r>
                  <a:rPr lang="en-US" dirty="0"/>
                  <a:t> is the maximum weight</a:t>
                </a:r>
              </a:p>
              <a:p>
                <a:pPr lvl="1"/>
                <a:r>
                  <a:rPr lang="en-US" dirty="0"/>
                  <a:t>Which could be huge!</a:t>
                </a:r>
              </a:p>
              <a:p>
                <a:r>
                  <a:rPr lang="en-US" dirty="0"/>
                  <a:t>We call running times like this </a:t>
                </a:r>
                <a:r>
                  <a:rPr lang="en-US" b="1" dirty="0"/>
                  <a:t>pseudo-polynomial</a:t>
                </a:r>
              </a:p>
              <a:p>
                <a:r>
                  <a:rPr lang="en-US" dirty="0"/>
                  <a:t>Things are fine if </a:t>
                </a:r>
                <a14:m>
                  <m:oMath xmlns:m="http://schemas.openxmlformats.org/officeDocument/2006/math">
                    <m:r>
                      <a:rPr lang="en-US" i="1" dirty="0" smtClean="0">
                        <a:latin typeface="Cambria Math" panose="02040503050406030204" pitchFamily="18" charset="0"/>
                      </a:rPr>
                      <m:t>𝑊</m:t>
                    </m:r>
                  </m:oMath>
                </a14:m>
                <a:r>
                  <a:rPr lang="en-US" dirty="0"/>
                  <a:t> is similar to </a:t>
                </a:r>
                <a14:m>
                  <m:oMath xmlns:m="http://schemas.openxmlformats.org/officeDocument/2006/math">
                    <m:r>
                      <a:rPr lang="en-US" i="1" dirty="0" smtClean="0">
                        <a:latin typeface="Cambria Math" panose="02040503050406030204" pitchFamily="18" charset="0"/>
                      </a:rPr>
                      <m:t>𝑛</m:t>
                    </m:r>
                  </m:oMath>
                </a14:m>
                <a:r>
                  <a:rPr lang="en-US" dirty="0"/>
                  <a:t>, but it could be huge!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581"/>
                </a:stretch>
              </a:blipFill>
            </p:spPr>
            <p:txBody>
              <a:bodyPr/>
              <a:lstStyle/>
              <a:p>
                <a:r>
                  <a:rPr lang="en-US">
                    <a:noFill/>
                  </a:rPr>
                  <a:t> </a:t>
                </a:r>
              </a:p>
            </p:txBody>
          </p:sp>
        </mc:Fallback>
      </mc:AlternateContent>
    </p:spTree>
    <p:extLst>
      <p:ext uri="{BB962C8B-B14F-4D97-AF65-F5344CB8AC3E}">
        <p14:creationId xmlns:p14="http://schemas.microsoft.com/office/powerpoint/2010/main" val="28063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Subset sum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Weights: </a:t>
                </a:r>
                <a14:m>
                  <m:oMath xmlns:m="http://schemas.openxmlformats.org/officeDocument/2006/math">
                    <m:r>
                      <a:rPr lang="en-US" i="1" dirty="0" smtClean="0">
                        <a:latin typeface="Cambria Math" panose="02040503050406030204" pitchFamily="18" charset="0"/>
                      </a:rPr>
                      <m:t>1, </m:t>
                    </m:r>
                    <m:r>
                      <a:rPr lang="en-US" b="0" i="1" dirty="0" smtClean="0">
                        <a:latin typeface="Cambria Math" panose="02040503050406030204" pitchFamily="18" charset="0"/>
                      </a:rPr>
                      <m:t>4, </m:t>
                    </m:r>
                    <m:r>
                      <a:rPr lang="en-US" i="1" dirty="0" smtClean="0">
                        <a:latin typeface="Cambria Math" panose="02040503050406030204" pitchFamily="18" charset="0"/>
                      </a:rPr>
                      <m:t>8, </m:t>
                    </m:r>
                    <m:r>
                      <a:rPr lang="en-US" b="0" i="1" dirty="0" smtClean="0">
                        <a:latin typeface="Cambria Math" panose="02040503050406030204" pitchFamily="18" charset="0"/>
                      </a:rPr>
                      <m:t>3</m:t>
                    </m:r>
                    <m:r>
                      <a:rPr lang="en-US" i="1" dirty="0" smtClean="0">
                        <a:latin typeface="Cambria Math" panose="02040503050406030204" pitchFamily="18" charset="0"/>
                      </a:rPr>
                      <m:t>, </m:t>
                    </m:r>
                    <m:r>
                      <a:rPr lang="en-US" b="0" i="1" dirty="0" smtClean="0">
                        <a:latin typeface="Cambria Math" panose="02040503050406030204" pitchFamily="18" charset="0"/>
                      </a:rPr>
                      <m:t>6</m:t>
                    </m:r>
                  </m:oMath>
                </a14:m>
                <a:endParaRPr lang="en-US" b="0" dirty="0"/>
              </a:p>
              <a:p>
                <a:r>
                  <a:rPr lang="en-US" dirty="0"/>
                  <a:t>Maximum: </a:t>
                </a:r>
                <a14:m>
                  <m:oMath xmlns:m="http://schemas.openxmlformats.org/officeDocument/2006/math">
                    <m:r>
                      <a:rPr lang="en-US" i="1" dirty="0" smtClean="0">
                        <a:latin typeface="Cambria Math" panose="02040503050406030204" pitchFamily="18" charset="0"/>
                      </a:rPr>
                      <m:t>15</m:t>
                    </m:r>
                  </m:oMath>
                </a14:m>
                <a:endParaRPr lang="en-US" dirty="0"/>
              </a:p>
              <a:p>
                <a:r>
                  <a:rPr lang="en-US" dirty="0"/>
                  <a:t>Create the table to find all of the optimal values that include items </a:t>
                </a:r>
                <a14:m>
                  <m:oMath xmlns:m="http://schemas.openxmlformats.org/officeDocument/2006/math">
                    <m:r>
                      <a:rPr lang="en-US" i="1" dirty="0" smtClean="0">
                        <a:latin typeface="Cambria Math" panose="02040503050406030204" pitchFamily="18" charset="0"/>
                      </a:rPr>
                      <m:t>1, 2,…, </m:t>
                    </m:r>
                    <m:r>
                      <a:rPr lang="en-US" i="1" dirty="0" err="1">
                        <a:latin typeface="Cambria Math" panose="02040503050406030204" pitchFamily="18" charset="0"/>
                      </a:rPr>
                      <m:t>𝑖</m:t>
                    </m:r>
                    <m:r>
                      <a:rPr lang="en-US" i="1" dirty="0">
                        <a:latin typeface="Cambria Math" panose="02040503050406030204" pitchFamily="18" charset="0"/>
                      </a:rPr>
                      <m:t> </m:t>
                    </m:r>
                  </m:oMath>
                </a14:m>
                <a:r>
                  <a:rPr lang="en-US" dirty="0"/>
                  <a:t>for every possible weight </a:t>
                </a:r>
                <a14:m>
                  <m:oMath xmlns:m="http://schemas.openxmlformats.org/officeDocument/2006/math">
                    <m:r>
                      <a:rPr lang="en-US" i="1" dirty="0" smtClean="0">
                        <a:latin typeface="Cambria Math" panose="02040503050406030204" pitchFamily="18" charset="0"/>
                      </a:rPr>
                      <m:t>𝑤</m:t>
                    </m:r>
                  </m:oMath>
                </a14:m>
                <a:r>
                  <a:rPr lang="en-US" dirty="0"/>
                  <a:t> up to </a:t>
                </a:r>
                <a14:m>
                  <m:oMath xmlns:m="http://schemas.openxmlformats.org/officeDocument/2006/math">
                    <m:r>
                      <a:rPr lang="en-US" i="1" dirty="0" smtClean="0">
                        <a:latin typeface="Cambria Math" panose="02040503050406030204" pitchFamily="18" charset="0"/>
                      </a:rPr>
                      <m:t>15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a:stretch>
              </a:blipFill>
            </p:spPr>
            <p:txBody>
              <a:bodyPr/>
              <a:lstStyle/>
              <a:p>
                <a:r>
                  <a:rPr lang="en-US">
                    <a:noFill/>
                  </a:rPr>
                  <a:t> </a:t>
                </a:r>
              </a:p>
            </p:txBody>
          </p:sp>
        </mc:Fallback>
      </mc:AlternateContent>
    </p:spTree>
    <p:extLst>
      <p:ext uri="{BB962C8B-B14F-4D97-AF65-F5344CB8AC3E}">
        <p14:creationId xmlns:p14="http://schemas.microsoft.com/office/powerpoint/2010/main" val="264203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BCCB-38D9-4B1E-8508-0820994CBF07}"/>
              </a:ext>
            </a:extLst>
          </p:cNvPr>
          <p:cNvSpPr>
            <a:spLocks noGrp="1"/>
          </p:cNvSpPr>
          <p:nvPr>
            <p:ph type="title"/>
          </p:nvPr>
        </p:nvSpPr>
        <p:spPr/>
        <p:txBody>
          <a:bodyPr/>
          <a:lstStyle/>
          <a:p>
            <a:r>
              <a:rPr lang="en-US" dirty="0"/>
              <a:t>Table to fill in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D3D9F19-742A-4D3D-98D9-BCBA8DC89367}"/>
                  </a:ext>
                </a:extLst>
              </p:cNvPr>
              <p:cNvGraphicFramePr>
                <a:graphicFrameLocks noGrp="1"/>
              </p:cNvGraphicFramePr>
              <p:nvPr>
                <p:extLst>
                  <p:ext uri="{D42A27DB-BD31-4B8C-83A1-F6EECF244321}">
                    <p14:modId xmlns:p14="http://schemas.microsoft.com/office/powerpoint/2010/main" val="3438903004"/>
                  </p:ext>
                </p:extLst>
              </p:nvPr>
            </p:nvGraphicFramePr>
            <p:xfrm>
              <a:off x="609600" y="1828800"/>
              <a:ext cx="10972800" cy="4572001"/>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088423855"/>
                        </a:ext>
                      </a:extLst>
                    </a:gridCol>
                    <a:gridCol w="609600">
                      <a:extLst>
                        <a:ext uri="{9D8B030D-6E8A-4147-A177-3AD203B41FA5}">
                          <a16:colId xmlns:a16="http://schemas.microsoft.com/office/drawing/2014/main" val="3459676201"/>
                        </a:ext>
                      </a:extLst>
                    </a:gridCol>
                    <a:gridCol w="609600">
                      <a:extLst>
                        <a:ext uri="{9D8B030D-6E8A-4147-A177-3AD203B41FA5}">
                          <a16:colId xmlns:a16="http://schemas.microsoft.com/office/drawing/2014/main" val="1897314601"/>
                        </a:ext>
                      </a:extLst>
                    </a:gridCol>
                    <a:gridCol w="609600">
                      <a:extLst>
                        <a:ext uri="{9D8B030D-6E8A-4147-A177-3AD203B41FA5}">
                          <a16:colId xmlns:a16="http://schemas.microsoft.com/office/drawing/2014/main" val="3354118849"/>
                        </a:ext>
                      </a:extLst>
                    </a:gridCol>
                    <a:gridCol w="609600">
                      <a:extLst>
                        <a:ext uri="{9D8B030D-6E8A-4147-A177-3AD203B41FA5}">
                          <a16:colId xmlns:a16="http://schemas.microsoft.com/office/drawing/2014/main" val="818574192"/>
                        </a:ext>
                      </a:extLst>
                    </a:gridCol>
                    <a:gridCol w="609600">
                      <a:extLst>
                        <a:ext uri="{9D8B030D-6E8A-4147-A177-3AD203B41FA5}">
                          <a16:colId xmlns:a16="http://schemas.microsoft.com/office/drawing/2014/main" val="2470211858"/>
                        </a:ext>
                      </a:extLst>
                    </a:gridCol>
                    <a:gridCol w="609600">
                      <a:extLst>
                        <a:ext uri="{9D8B030D-6E8A-4147-A177-3AD203B41FA5}">
                          <a16:colId xmlns:a16="http://schemas.microsoft.com/office/drawing/2014/main" val="2840938718"/>
                        </a:ext>
                      </a:extLst>
                    </a:gridCol>
                    <a:gridCol w="609600">
                      <a:extLst>
                        <a:ext uri="{9D8B030D-6E8A-4147-A177-3AD203B41FA5}">
                          <a16:colId xmlns:a16="http://schemas.microsoft.com/office/drawing/2014/main" val="2048988707"/>
                        </a:ext>
                      </a:extLst>
                    </a:gridCol>
                    <a:gridCol w="609600">
                      <a:extLst>
                        <a:ext uri="{9D8B030D-6E8A-4147-A177-3AD203B41FA5}">
                          <a16:colId xmlns:a16="http://schemas.microsoft.com/office/drawing/2014/main" val="3959164479"/>
                        </a:ext>
                      </a:extLst>
                    </a:gridCol>
                    <a:gridCol w="609600">
                      <a:extLst>
                        <a:ext uri="{9D8B030D-6E8A-4147-A177-3AD203B41FA5}">
                          <a16:colId xmlns:a16="http://schemas.microsoft.com/office/drawing/2014/main" val="1568733304"/>
                        </a:ext>
                      </a:extLst>
                    </a:gridCol>
                    <a:gridCol w="609600">
                      <a:extLst>
                        <a:ext uri="{9D8B030D-6E8A-4147-A177-3AD203B41FA5}">
                          <a16:colId xmlns:a16="http://schemas.microsoft.com/office/drawing/2014/main" val="2705218663"/>
                        </a:ext>
                      </a:extLst>
                    </a:gridCol>
                    <a:gridCol w="609600">
                      <a:extLst>
                        <a:ext uri="{9D8B030D-6E8A-4147-A177-3AD203B41FA5}">
                          <a16:colId xmlns:a16="http://schemas.microsoft.com/office/drawing/2014/main" val="563681662"/>
                        </a:ext>
                      </a:extLst>
                    </a:gridCol>
                    <a:gridCol w="609600">
                      <a:extLst>
                        <a:ext uri="{9D8B030D-6E8A-4147-A177-3AD203B41FA5}">
                          <a16:colId xmlns:a16="http://schemas.microsoft.com/office/drawing/2014/main" val="2998727087"/>
                        </a:ext>
                      </a:extLst>
                    </a:gridCol>
                    <a:gridCol w="609600">
                      <a:extLst>
                        <a:ext uri="{9D8B030D-6E8A-4147-A177-3AD203B41FA5}">
                          <a16:colId xmlns:a16="http://schemas.microsoft.com/office/drawing/2014/main" val="1871693623"/>
                        </a:ext>
                      </a:extLst>
                    </a:gridCol>
                    <a:gridCol w="609600">
                      <a:extLst>
                        <a:ext uri="{9D8B030D-6E8A-4147-A177-3AD203B41FA5}">
                          <a16:colId xmlns:a16="http://schemas.microsoft.com/office/drawing/2014/main" val="3677215076"/>
                        </a:ext>
                      </a:extLst>
                    </a:gridCol>
                    <a:gridCol w="609600">
                      <a:extLst>
                        <a:ext uri="{9D8B030D-6E8A-4147-A177-3AD203B41FA5}">
                          <a16:colId xmlns:a16="http://schemas.microsoft.com/office/drawing/2014/main" val="3245887726"/>
                        </a:ext>
                      </a:extLst>
                    </a:gridCol>
                    <a:gridCol w="609600">
                      <a:extLst>
                        <a:ext uri="{9D8B030D-6E8A-4147-A177-3AD203B41FA5}">
                          <a16:colId xmlns:a16="http://schemas.microsoft.com/office/drawing/2014/main" val="3828451637"/>
                        </a:ext>
                      </a:extLst>
                    </a:gridCol>
                    <a:gridCol w="609600">
                      <a:extLst>
                        <a:ext uri="{9D8B030D-6E8A-4147-A177-3AD203B41FA5}">
                          <a16:colId xmlns:a16="http://schemas.microsoft.com/office/drawing/2014/main" val="2728622702"/>
                        </a:ext>
                      </a:extLst>
                    </a:gridCol>
                  </a:tblGrid>
                  <a:tr h="653143">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bg1"/>
                                    </a:solidFill>
                                    <a:latin typeface="Cambria Math" panose="02040503050406030204" pitchFamily="18" charset="0"/>
                                  </a:rPr>
                                  <m:t>𝑖</m:t>
                                </m:r>
                              </m:oMath>
                            </m:oMathPara>
                          </a14:m>
                          <a:endParaRPr lang="en-US" sz="2000" b="0" i="1"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𝑤</m:t>
                                </m:r>
                                <m:r>
                                  <a:rPr lang="en-US" sz="2000" b="0" i="1" baseline="-25000" dirty="0" err="1">
                                    <a:solidFill>
                                      <a:schemeClr val="tx1"/>
                                    </a:solidFill>
                                    <a:latin typeface="Cambria Math" panose="02040503050406030204" pitchFamily="18" charset="0"/>
                                  </a:rPr>
                                  <m:t>𝑖</m:t>
                                </m:r>
                              </m:oMath>
                            </m:oMathPara>
                          </a14:m>
                          <a:endParaRPr lang="en-US" sz="2000" b="0" i="1" baseline="-2500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0</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2</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3</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4</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5</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6</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7</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8</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9</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10</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11</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12</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13</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14</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tx1"/>
                                    </a:solidFill>
                                    <a:latin typeface="Cambria Math" panose="02040503050406030204" pitchFamily="18" charset="0"/>
                                  </a:rPr>
                                  <m:t>15</m:t>
                                </m:r>
                              </m:oMath>
                            </m:oMathPara>
                          </a14:m>
                          <a:endParaRPr lang="en-US" sz="20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74814906"/>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0</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0</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latin typeface="Cambria Math" panose="02040503050406030204" pitchFamily="18" charset="0"/>
                                  </a:rPr>
                                  <m:t>0</m:t>
                                </m:r>
                              </m:oMath>
                            </m:oMathPara>
                          </a14:m>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504105"/>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1</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1</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937426"/>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2</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4</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167362"/>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3</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8</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408246"/>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4</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3</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41593"/>
                      </a:ext>
                    </a:extLst>
                  </a:tr>
                  <a:tr h="653143">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bg1"/>
                                    </a:solidFill>
                                    <a:latin typeface="Cambria Math" panose="02040503050406030204" pitchFamily="18" charset="0"/>
                                  </a:rPr>
                                  <m:t>5</m:t>
                                </m:r>
                              </m:oMath>
                            </m:oMathPara>
                          </a14:m>
                          <a:endParaRPr lang="en-US" sz="23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300" b="0" i="1" dirty="0" smtClean="0">
                                    <a:solidFill>
                                      <a:schemeClr val="tx1"/>
                                    </a:solidFill>
                                    <a:latin typeface="Cambria Math" panose="02040503050406030204" pitchFamily="18" charset="0"/>
                                  </a:rPr>
                                  <m:t>6</m:t>
                                </m:r>
                              </m:oMath>
                            </m:oMathPara>
                          </a14:m>
                          <a:endParaRPr lang="en-US" sz="23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339673"/>
                      </a:ext>
                    </a:extLst>
                  </a:tr>
                </a:tbl>
              </a:graphicData>
            </a:graphic>
          </p:graphicFrame>
        </mc:Choice>
        <mc:Fallback xmlns="">
          <p:graphicFrame>
            <p:nvGraphicFramePr>
              <p:cNvPr id="4" name="Table 3">
                <a:extLst>
                  <a:ext uri="{FF2B5EF4-FFF2-40B4-BE49-F238E27FC236}">
                    <a16:creationId xmlns:a16="http://schemas.microsoft.com/office/drawing/2014/main" id="{CD3D9F19-742A-4D3D-98D9-BCBA8DC89367}"/>
                  </a:ext>
                </a:extLst>
              </p:cNvPr>
              <p:cNvGraphicFramePr>
                <a:graphicFrameLocks noGrp="1"/>
              </p:cNvGraphicFramePr>
              <p:nvPr>
                <p:extLst>
                  <p:ext uri="{D42A27DB-BD31-4B8C-83A1-F6EECF244321}">
                    <p14:modId xmlns:p14="http://schemas.microsoft.com/office/powerpoint/2010/main" val="3438903004"/>
                  </p:ext>
                </p:extLst>
              </p:nvPr>
            </p:nvGraphicFramePr>
            <p:xfrm>
              <a:off x="609600" y="1828800"/>
              <a:ext cx="10972800" cy="4572001"/>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088423855"/>
                        </a:ext>
                      </a:extLst>
                    </a:gridCol>
                    <a:gridCol w="609600">
                      <a:extLst>
                        <a:ext uri="{9D8B030D-6E8A-4147-A177-3AD203B41FA5}">
                          <a16:colId xmlns:a16="http://schemas.microsoft.com/office/drawing/2014/main" val="3459676201"/>
                        </a:ext>
                      </a:extLst>
                    </a:gridCol>
                    <a:gridCol w="609600">
                      <a:extLst>
                        <a:ext uri="{9D8B030D-6E8A-4147-A177-3AD203B41FA5}">
                          <a16:colId xmlns:a16="http://schemas.microsoft.com/office/drawing/2014/main" val="1897314601"/>
                        </a:ext>
                      </a:extLst>
                    </a:gridCol>
                    <a:gridCol w="609600">
                      <a:extLst>
                        <a:ext uri="{9D8B030D-6E8A-4147-A177-3AD203B41FA5}">
                          <a16:colId xmlns:a16="http://schemas.microsoft.com/office/drawing/2014/main" val="3354118849"/>
                        </a:ext>
                      </a:extLst>
                    </a:gridCol>
                    <a:gridCol w="609600">
                      <a:extLst>
                        <a:ext uri="{9D8B030D-6E8A-4147-A177-3AD203B41FA5}">
                          <a16:colId xmlns:a16="http://schemas.microsoft.com/office/drawing/2014/main" val="818574192"/>
                        </a:ext>
                      </a:extLst>
                    </a:gridCol>
                    <a:gridCol w="609600">
                      <a:extLst>
                        <a:ext uri="{9D8B030D-6E8A-4147-A177-3AD203B41FA5}">
                          <a16:colId xmlns:a16="http://schemas.microsoft.com/office/drawing/2014/main" val="2470211858"/>
                        </a:ext>
                      </a:extLst>
                    </a:gridCol>
                    <a:gridCol w="609600">
                      <a:extLst>
                        <a:ext uri="{9D8B030D-6E8A-4147-A177-3AD203B41FA5}">
                          <a16:colId xmlns:a16="http://schemas.microsoft.com/office/drawing/2014/main" val="2840938718"/>
                        </a:ext>
                      </a:extLst>
                    </a:gridCol>
                    <a:gridCol w="609600">
                      <a:extLst>
                        <a:ext uri="{9D8B030D-6E8A-4147-A177-3AD203B41FA5}">
                          <a16:colId xmlns:a16="http://schemas.microsoft.com/office/drawing/2014/main" val="2048988707"/>
                        </a:ext>
                      </a:extLst>
                    </a:gridCol>
                    <a:gridCol w="609600">
                      <a:extLst>
                        <a:ext uri="{9D8B030D-6E8A-4147-A177-3AD203B41FA5}">
                          <a16:colId xmlns:a16="http://schemas.microsoft.com/office/drawing/2014/main" val="3959164479"/>
                        </a:ext>
                      </a:extLst>
                    </a:gridCol>
                    <a:gridCol w="609600">
                      <a:extLst>
                        <a:ext uri="{9D8B030D-6E8A-4147-A177-3AD203B41FA5}">
                          <a16:colId xmlns:a16="http://schemas.microsoft.com/office/drawing/2014/main" val="1568733304"/>
                        </a:ext>
                      </a:extLst>
                    </a:gridCol>
                    <a:gridCol w="609600">
                      <a:extLst>
                        <a:ext uri="{9D8B030D-6E8A-4147-A177-3AD203B41FA5}">
                          <a16:colId xmlns:a16="http://schemas.microsoft.com/office/drawing/2014/main" val="2705218663"/>
                        </a:ext>
                      </a:extLst>
                    </a:gridCol>
                    <a:gridCol w="609600">
                      <a:extLst>
                        <a:ext uri="{9D8B030D-6E8A-4147-A177-3AD203B41FA5}">
                          <a16:colId xmlns:a16="http://schemas.microsoft.com/office/drawing/2014/main" val="563681662"/>
                        </a:ext>
                      </a:extLst>
                    </a:gridCol>
                    <a:gridCol w="609600">
                      <a:extLst>
                        <a:ext uri="{9D8B030D-6E8A-4147-A177-3AD203B41FA5}">
                          <a16:colId xmlns:a16="http://schemas.microsoft.com/office/drawing/2014/main" val="2998727087"/>
                        </a:ext>
                      </a:extLst>
                    </a:gridCol>
                    <a:gridCol w="609600">
                      <a:extLst>
                        <a:ext uri="{9D8B030D-6E8A-4147-A177-3AD203B41FA5}">
                          <a16:colId xmlns:a16="http://schemas.microsoft.com/office/drawing/2014/main" val="1871693623"/>
                        </a:ext>
                      </a:extLst>
                    </a:gridCol>
                    <a:gridCol w="609600">
                      <a:extLst>
                        <a:ext uri="{9D8B030D-6E8A-4147-A177-3AD203B41FA5}">
                          <a16:colId xmlns:a16="http://schemas.microsoft.com/office/drawing/2014/main" val="3677215076"/>
                        </a:ext>
                      </a:extLst>
                    </a:gridCol>
                    <a:gridCol w="609600">
                      <a:extLst>
                        <a:ext uri="{9D8B030D-6E8A-4147-A177-3AD203B41FA5}">
                          <a16:colId xmlns:a16="http://schemas.microsoft.com/office/drawing/2014/main" val="3245887726"/>
                        </a:ext>
                      </a:extLst>
                    </a:gridCol>
                    <a:gridCol w="609600">
                      <a:extLst>
                        <a:ext uri="{9D8B030D-6E8A-4147-A177-3AD203B41FA5}">
                          <a16:colId xmlns:a16="http://schemas.microsoft.com/office/drawing/2014/main" val="3828451637"/>
                        </a:ext>
                      </a:extLst>
                    </a:gridCol>
                    <a:gridCol w="609600">
                      <a:extLst>
                        <a:ext uri="{9D8B030D-6E8A-4147-A177-3AD203B41FA5}">
                          <a16:colId xmlns:a16="http://schemas.microsoft.com/office/drawing/2014/main" val="2728622702"/>
                        </a:ext>
                      </a:extLst>
                    </a:gridCol>
                  </a:tblGrid>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2000" t="-1869" r="-17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02000" t="-1869" r="-16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202000" t="-1869" r="-15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302000" t="-1869" r="-14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402000" t="-1869" r="-13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502000" t="-1869" r="-12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602000" t="-1869" r="-11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702000" t="-1869" r="-10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802000" t="-1869" r="-9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902000" t="-1869" r="-8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002000" t="-1869" r="-7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102000" t="-1869" r="-6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202000" t="-1869" r="-5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302000" t="-1869" r="-4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402000" t="-1869" r="-3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502000" t="-1869" r="-2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602000" t="-1869" r="-105000" b="-60373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702000" t="-1869" r="-5000" b="-603738"/>
                          </a:stretch>
                        </a:blipFill>
                      </a:tcPr>
                    </a:tc>
                    <a:extLst>
                      <a:ext uri="{0D108BD9-81ED-4DB2-BD59-A6C34878D82A}">
                        <a16:rowId xmlns:a16="http://schemas.microsoft.com/office/drawing/2014/main" val="2974814906"/>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100926" r="-17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100926" r="-16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000" t="-100926" r="-15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00" t="-100926" r="-14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000" t="-100926" r="-13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000" t="-100926" r="-12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2000" t="-100926" r="-11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2000" t="-100926" r="-10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2000" t="-100926" r="-9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02000" t="-100926" r="-8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2000" t="-100926" r="-7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2000" t="-100926" r="-6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202000" t="-100926" r="-5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302000" t="-100926" r="-4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02000" t="-100926" r="-3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502000" t="-100926" r="-2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02000" t="-100926" r="-105000" b="-498148"/>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702000" t="-100926" r="-5000" b="-498148"/>
                          </a:stretch>
                        </a:blipFill>
                      </a:tcPr>
                    </a:tc>
                    <a:extLst>
                      <a:ext uri="{0D108BD9-81ED-4DB2-BD59-A6C34878D82A}">
                        <a16:rowId xmlns:a16="http://schemas.microsoft.com/office/drawing/2014/main" val="3729504105"/>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202804" r="-1705000" b="-402804"/>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202804" r="-1605000" b="-402804"/>
                          </a:stretch>
                        </a:blip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937426"/>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302804" r="-1705000" b="-302804"/>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302804" r="-1605000" b="-302804"/>
                          </a:stretch>
                        </a:blip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167362"/>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402804" r="-1705000" b="-202804"/>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402804" r="-1605000" b="-202804"/>
                          </a:stretch>
                        </a:blip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408246"/>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498148" r="-1705000" b="-100926"/>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498148" r="-1605000" b="-100926"/>
                          </a:stretch>
                        </a:blip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41593"/>
                      </a:ext>
                    </a:extLst>
                  </a:tr>
                  <a:tr h="653143">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 t="-603738" r="-1705000" b="-1869"/>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2000" t="-603738" r="-1605000" b="-1869"/>
                          </a:stretch>
                        </a:blipFill>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3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339673"/>
                      </a:ext>
                    </a:extLst>
                  </a:tr>
                </a:tbl>
              </a:graphicData>
            </a:graphic>
          </p:graphicFrame>
        </mc:Fallback>
      </mc:AlternateContent>
    </p:spTree>
    <p:extLst>
      <p:ext uri="{BB962C8B-B14F-4D97-AF65-F5344CB8AC3E}">
        <p14:creationId xmlns:p14="http://schemas.microsoft.com/office/powerpoint/2010/main" val="1343637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Knapsack</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dirty="0"/>
                  <a:t>The knapsack problem is a classic problem that extends subset sum a little</a:t>
                </a:r>
              </a:p>
              <a:p>
                <a:r>
                  <a:rPr lang="en-US" dirty="0"/>
                  <a:t>As before, there is a maximum capacity </a:t>
                </a:r>
                <a14:m>
                  <m:oMath xmlns:m="http://schemas.openxmlformats.org/officeDocument/2006/math">
                    <m:r>
                      <a:rPr lang="en-US" i="1" dirty="0" smtClean="0">
                        <a:latin typeface="Cambria Math" panose="02040503050406030204" pitchFamily="18" charset="0"/>
                      </a:rPr>
                      <m:t>𝑊</m:t>
                    </m:r>
                  </m:oMath>
                </a14:m>
                <a:r>
                  <a:rPr lang="en-US" dirty="0"/>
                  <a:t> and each item has a weight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endParaRPr lang="en-US" i="1" baseline="-25000" dirty="0"/>
              </a:p>
              <a:p>
                <a:r>
                  <a:rPr lang="en-US" dirty="0"/>
                  <a:t>Each item also has a value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b="0" i="1" dirty="0" smtClean="0">
                            <a:latin typeface="Cambria Math" panose="02040503050406030204" pitchFamily="18" charset="0"/>
                          </a:rPr>
                          <m:t>𝑖</m:t>
                        </m:r>
                      </m:sub>
                    </m:sSub>
                  </m:oMath>
                </a14:m>
                <a:endParaRPr lang="en-US" i="1" baseline="-25000" dirty="0"/>
              </a:p>
              <a:p>
                <a:r>
                  <a:rPr lang="en-US" dirty="0"/>
                  <a:t>The goal is to maximize the value of objects collected without exceeding the capacity</a:t>
                </a:r>
              </a:p>
              <a:p>
                <a:r>
                  <a:rPr lang="en-US" dirty="0"/>
                  <a:t>… like Indiana Jones trying to put the most valuable objects from a tomb into his limited-capacity knapsack</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t="-659" r="-1056" b="-2240"/>
                </a:stretch>
              </a:blipFill>
            </p:spPr>
            <p:txBody>
              <a:bodyPr/>
              <a:lstStyle/>
              <a:p>
                <a:r>
                  <a:rPr lang="en-US">
                    <a:noFill/>
                  </a:rPr>
                  <a:t> </a:t>
                </a:r>
              </a:p>
            </p:txBody>
          </p:sp>
        </mc:Fallback>
      </mc:AlternateContent>
    </p:spTree>
    <p:extLst>
      <p:ext uri="{BB962C8B-B14F-4D97-AF65-F5344CB8AC3E}">
        <p14:creationId xmlns:p14="http://schemas.microsoft.com/office/powerpoint/2010/main" val="18113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easy extension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knapsack problem is really the same problem, except that we are concerned with maximum </a:t>
                </a:r>
                <a:r>
                  <a:rPr lang="en-US" b="1" dirty="0"/>
                  <a:t>value</a:t>
                </a:r>
                <a:r>
                  <a:rPr lang="en-US" dirty="0"/>
                  <a:t> instead of maximum </a:t>
                </a:r>
                <a:r>
                  <a:rPr lang="en-US" b="1" dirty="0"/>
                  <a:t>weight</a:t>
                </a:r>
              </a:p>
              <a:p>
                <a:r>
                  <a:rPr lang="en-US" dirty="0"/>
                  <a:t>We need only to update the recurrence to keep the maximum value:</a:t>
                </a:r>
              </a:p>
              <a:p>
                <a:pPr lvl="1"/>
                <a:r>
                  <a:rPr lang="en-US" dirty="0"/>
                  <a:t>If </a:t>
                </a:r>
                <a14:m>
                  <m:oMath xmlns:m="http://schemas.openxmlformats.org/officeDocument/2006/math">
                    <m:r>
                      <a:rPr lang="en-US" i="1" dirty="0" smtClean="0">
                        <a:latin typeface="Cambria Math" panose="02040503050406030204" pitchFamily="18" charset="0"/>
                      </a:rPr>
                      <m:t>𝑤</m:t>
                    </m:r>
                    <m:r>
                      <a:rPr lang="en-US" i="1" dirty="0" smtClean="0">
                        <a:latin typeface="Cambria Math" panose="02040503050406030204" pitchFamily="18" charset="0"/>
                      </a:rPr>
                      <m:t> &lt;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then</a:t>
                </a:r>
              </a:p>
              <a:p>
                <a:pPr marL="457200" lvl="1"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𝑤</m:t>
                      </m:r>
                      <m:r>
                        <a:rPr lang="en-US" i="1" dirty="0">
                          <a:latin typeface="Cambria Math" panose="02040503050406030204" pitchFamily="18" charset="0"/>
                        </a:rPr>
                        <m:t>) = </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m:t>
                      </m:r>
                    </m:oMath>
                  </m:oMathPara>
                </a14:m>
                <a:endParaRPr lang="en-US" dirty="0"/>
              </a:p>
              <a:p>
                <a:pPr lvl="1"/>
                <a:r>
                  <a:rPr lang="en-US" dirty="0"/>
                  <a:t>Otherwise,</a:t>
                </a:r>
              </a:p>
              <a:p>
                <a:pPr marL="457200" lvl="1" indent="0">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𝑤</m:t>
                      </m:r>
                      <m:r>
                        <a:rPr lang="en-US" i="1" dirty="0">
                          <a:latin typeface="Cambria Math" panose="02040503050406030204" pitchFamily="18" charset="0"/>
                        </a:rPr>
                        <m:t>) = </m:t>
                      </m:r>
                      <m:r>
                        <m:rPr>
                          <m:sty m:val="p"/>
                        </m:rPr>
                        <a:rPr lang="en-US" i="1" dirty="0">
                          <a:latin typeface="Cambria Math" panose="02040503050406030204" pitchFamily="18" charset="0"/>
                        </a:rPr>
                        <m:t>max</m:t>
                      </m:r>
                      <m:r>
                        <a:rPr lang="en-US" i="1" dirty="0">
                          <a:latin typeface="Cambria Math" panose="02040503050406030204" pitchFamily="18" charset="0"/>
                        </a:rPr>
                        <m:t>⁡(</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𝑖</m:t>
                          </m:r>
                        </m:sub>
                      </m:sSub>
                      <m:r>
                        <a:rPr lang="en-US" i="1" dirty="0">
                          <a:latin typeface="Cambria Math" panose="02040503050406030204" pitchFamily="18" charset="0"/>
                        </a:rPr>
                        <m:t> + </m:t>
                      </m:r>
                      <m:r>
                        <m:rPr>
                          <m:sty m:val="p"/>
                        </m:rPr>
                        <a:rPr lang="en-US" i="0" dirty="0">
                          <a:latin typeface="Cambria Math" panose="02040503050406030204" pitchFamily="18" charset="0"/>
                        </a:rPr>
                        <m:t>OPT</m:t>
                      </m:r>
                      <m:r>
                        <a:rPr lang="en-US" i="1" dirty="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𝑤</m:t>
                      </m:r>
                      <m:r>
                        <a:rPr lang="en-US" i="1" dirty="0">
                          <a:latin typeface="Cambria Math" panose="02040503050406030204" pitchFamily="18" charset="0"/>
                        </a:rPr>
                        <m:t> – </m:t>
                      </m:r>
                      <m:sSub>
                        <m:sSubPr>
                          <m:ctrlPr>
                            <a:rPr lang="en-US" b="0" i="1" dirty="0" smtClean="0">
                              <a:latin typeface="Cambria Math" panose="02040503050406030204" pitchFamily="18" charset="0"/>
                            </a:rPr>
                          </m:ctrlPr>
                        </m:sSubPr>
                        <m:e>
                          <m:r>
                            <a:rPr lang="en-US" i="1" dirty="0" err="1">
                              <a:latin typeface="Cambria Math" panose="02040503050406030204" pitchFamily="18" charset="0"/>
                            </a:rPr>
                            <m:t>𝑤</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1722"/>
                </a:stretch>
              </a:blipFill>
            </p:spPr>
            <p:txBody>
              <a:bodyPr/>
              <a:lstStyle/>
              <a:p>
                <a:r>
                  <a:rPr lang="en-US">
                    <a:noFill/>
                  </a:rPr>
                  <a:t> </a:t>
                </a:r>
              </a:p>
            </p:txBody>
          </p:sp>
        </mc:Fallback>
      </mc:AlternateContent>
    </p:spTree>
    <p:extLst>
      <p:ext uri="{BB962C8B-B14F-4D97-AF65-F5344CB8AC3E}">
        <p14:creationId xmlns:p14="http://schemas.microsoft.com/office/powerpoint/2010/main" val="25001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Items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𝑤</m:t>
                    </m:r>
                    <m:r>
                      <a:rPr lang="en-US" i="1" baseline="-25000"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𝑣𝑖</m:t>
                    </m:r>
                    <m:r>
                      <a:rPr lang="en-US" i="1" dirty="0">
                        <a:latin typeface="Cambria Math" panose="02040503050406030204" pitchFamily="18" charset="0"/>
                      </a:rPr>
                      <m:t>)</m:t>
                    </m:r>
                  </m:oMath>
                </a14:m>
                <a:r>
                  <a:rPr lang="en-US" dirty="0"/>
                  <a:t>:</a:t>
                </a:r>
              </a:p>
              <a:p>
                <a:pPr lvl="1"/>
                <a14:m>
                  <m:oMath xmlns:m="http://schemas.openxmlformats.org/officeDocument/2006/math">
                    <m:r>
                      <a:rPr lang="en-US" i="1" dirty="0" smtClean="0">
                        <a:latin typeface="Cambria Math" panose="02040503050406030204" pitchFamily="18" charset="0"/>
                      </a:rPr>
                      <m:t>(6, 20)</m:t>
                    </m:r>
                  </m:oMath>
                </a14:m>
                <a:endParaRPr lang="en-US" dirty="0"/>
              </a:p>
              <a:p>
                <a:pPr lvl="1"/>
                <a14:m>
                  <m:oMath xmlns:m="http://schemas.openxmlformats.org/officeDocument/2006/math">
                    <m:r>
                      <a:rPr lang="en-US" i="1" dirty="0" smtClean="0">
                        <a:latin typeface="Cambria Math" panose="02040503050406030204" pitchFamily="18" charset="0"/>
                      </a:rPr>
                      <m:t>(4, 10)</m:t>
                    </m:r>
                  </m:oMath>
                </a14:m>
                <a:endParaRPr lang="en-US" dirty="0"/>
              </a:p>
              <a:p>
                <a:pPr lvl="1"/>
                <a14:m>
                  <m:oMath xmlns:m="http://schemas.openxmlformats.org/officeDocument/2006/math">
                    <m:r>
                      <a:rPr lang="en-US" i="1" dirty="0" smtClean="0">
                        <a:latin typeface="Cambria Math" panose="02040503050406030204" pitchFamily="18" charset="0"/>
                      </a:rPr>
                      <m:t>(3, 9)</m:t>
                    </m:r>
                  </m:oMath>
                </a14:m>
                <a:endParaRPr lang="en-US" dirty="0"/>
              </a:p>
              <a:p>
                <a:pPr lvl="1"/>
                <a14:m>
                  <m:oMath xmlns:m="http://schemas.openxmlformats.org/officeDocument/2006/math">
                    <m:r>
                      <a:rPr lang="en-US" i="1" dirty="0" smtClean="0">
                        <a:latin typeface="Cambria Math" panose="02040503050406030204" pitchFamily="18" charset="0"/>
                      </a:rPr>
                      <m:t>(2, 5)</m:t>
                    </m:r>
                  </m:oMath>
                </a14:m>
                <a:endParaRPr lang="en-US" dirty="0"/>
              </a:p>
              <a:p>
                <a:r>
                  <a:rPr lang="en-US" dirty="0"/>
                  <a:t>Maximum weight: </a:t>
                </a:r>
                <a14:m>
                  <m:oMath xmlns:m="http://schemas.openxmlformats.org/officeDocument/2006/math">
                    <m:r>
                      <a:rPr lang="en-US" i="1" dirty="0" smtClean="0">
                        <a:latin typeface="Cambria Math" panose="02040503050406030204" pitchFamily="18" charset="0"/>
                      </a:rPr>
                      <m:t>8</m:t>
                    </m:r>
                  </m:oMath>
                </a14:m>
                <a:endParaRPr lang="en-US" dirty="0"/>
              </a:p>
              <a:p>
                <a:r>
                  <a:rPr lang="en-US" dirty="0"/>
                  <a:t>Create the table to find all of the optimal values that include items </a:t>
                </a:r>
                <a14:m>
                  <m:oMath xmlns:m="http://schemas.openxmlformats.org/officeDocument/2006/math">
                    <m:r>
                      <a:rPr lang="en-US" i="1" dirty="0" smtClean="0">
                        <a:latin typeface="Cambria Math" panose="02040503050406030204" pitchFamily="18" charset="0"/>
                      </a:rPr>
                      <m:t>1, 2,…, </m:t>
                    </m:r>
                    <m:r>
                      <a:rPr lang="en-US" i="1" dirty="0" err="1">
                        <a:latin typeface="Cambria Math" panose="02040503050406030204" pitchFamily="18" charset="0"/>
                      </a:rPr>
                      <m:t>𝑖</m:t>
                    </m:r>
                  </m:oMath>
                </a14:m>
                <a:r>
                  <a:rPr lang="en-US" dirty="0"/>
                  <a:t> for every possible weight </a:t>
                </a:r>
                <a14:m>
                  <m:oMath xmlns:m="http://schemas.openxmlformats.org/officeDocument/2006/math">
                    <m:r>
                      <a:rPr lang="en-US" i="1" dirty="0" smtClean="0">
                        <a:latin typeface="Cambria Math" panose="02040503050406030204" pitchFamily="18" charset="0"/>
                      </a:rPr>
                      <m:t>𝑤</m:t>
                    </m:r>
                  </m:oMath>
                </a14:m>
                <a:r>
                  <a:rPr lang="en-US" dirty="0"/>
                  <a:t> up to </a:t>
                </a:r>
                <a14:m>
                  <m:oMath xmlns:m="http://schemas.openxmlformats.org/officeDocument/2006/math">
                    <m:r>
                      <a:rPr lang="en-US" i="1" dirty="0" smtClean="0">
                        <a:latin typeface="Cambria Math" panose="02040503050406030204" pitchFamily="18" charset="0"/>
                      </a:rPr>
                      <m:t>8</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a:stretch>
              </a:blipFill>
            </p:spPr>
            <p:txBody>
              <a:bodyPr/>
              <a:lstStyle/>
              <a:p>
                <a:r>
                  <a:rPr lang="en-US">
                    <a:noFill/>
                  </a:rPr>
                  <a:t> </a:t>
                </a:r>
              </a:p>
            </p:txBody>
          </p:sp>
        </mc:Fallback>
      </mc:AlternateContent>
    </p:spTree>
    <p:extLst>
      <p:ext uri="{BB962C8B-B14F-4D97-AF65-F5344CB8AC3E}">
        <p14:creationId xmlns:p14="http://schemas.microsoft.com/office/powerpoint/2010/main" val="18497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691CC-656D-45B9-B404-FA21E098023C}"/>
              </a:ext>
            </a:extLst>
          </p:cNvPr>
          <p:cNvSpPr>
            <a:spLocks noGrp="1"/>
          </p:cNvSpPr>
          <p:nvPr>
            <p:ph type="title"/>
          </p:nvPr>
        </p:nvSpPr>
        <p:spPr/>
        <p:txBody>
          <a:bodyPr/>
          <a:lstStyle/>
          <a:p>
            <a:r>
              <a:rPr lang="en-US" dirty="0"/>
              <a:t>Fill in the table</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A814CCF6-10DA-47CB-BE40-744C1A2D0D35}"/>
                  </a:ext>
                </a:extLst>
              </p:cNvPr>
              <p:cNvGraphicFramePr>
                <a:graphicFrameLocks noGrp="1"/>
              </p:cNvGraphicFramePr>
              <p:nvPr>
                <p:extLst>
                  <p:ext uri="{D42A27DB-BD31-4B8C-83A1-F6EECF244321}">
                    <p14:modId xmlns:p14="http://schemas.microsoft.com/office/powerpoint/2010/main" val="4272067358"/>
                  </p:ext>
                </p:extLst>
              </p:nvPr>
            </p:nvGraphicFramePr>
            <p:xfrm>
              <a:off x="917574" y="1905000"/>
              <a:ext cx="10356852" cy="4343400"/>
            </p:xfrm>
            <a:graphic>
              <a:graphicData uri="http://schemas.openxmlformats.org/drawingml/2006/table">
                <a:tbl>
                  <a:tblPr firstRow="1" bandRow="1">
                    <a:tableStyleId>{5C22544A-7EE6-4342-B048-85BDC9FD1C3A}</a:tableStyleId>
                  </a:tblPr>
                  <a:tblGrid>
                    <a:gridCol w="863071">
                      <a:extLst>
                        <a:ext uri="{9D8B030D-6E8A-4147-A177-3AD203B41FA5}">
                          <a16:colId xmlns:a16="http://schemas.microsoft.com/office/drawing/2014/main" val="4088423855"/>
                        </a:ext>
                      </a:extLst>
                    </a:gridCol>
                    <a:gridCol w="863071">
                      <a:extLst>
                        <a:ext uri="{9D8B030D-6E8A-4147-A177-3AD203B41FA5}">
                          <a16:colId xmlns:a16="http://schemas.microsoft.com/office/drawing/2014/main" val="3459676201"/>
                        </a:ext>
                      </a:extLst>
                    </a:gridCol>
                    <a:gridCol w="863071">
                      <a:extLst>
                        <a:ext uri="{9D8B030D-6E8A-4147-A177-3AD203B41FA5}">
                          <a16:colId xmlns:a16="http://schemas.microsoft.com/office/drawing/2014/main" val="1897314601"/>
                        </a:ext>
                      </a:extLst>
                    </a:gridCol>
                    <a:gridCol w="863071">
                      <a:extLst>
                        <a:ext uri="{9D8B030D-6E8A-4147-A177-3AD203B41FA5}">
                          <a16:colId xmlns:a16="http://schemas.microsoft.com/office/drawing/2014/main" val="2687093960"/>
                        </a:ext>
                      </a:extLst>
                    </a:gridCol>
                    <a:gridCol w="863071">
                      <a:extLst>
                        <a:ext uri="{9D8B030D-6E8A-4147-A177-3AD203B41FA5}">
                          <a16:colId xmlns:a16="http://schemas.microsoft.com/office/drawing/2014/main" val="3354118849"/>
                        </a:ext>
                      </a:extLst>
                    </a:gridCol>
                    <a:gridCol w="863071">
                      <a:extLst>
                        <a:ext uri="{9D8B030D-6E8A-4147-A177-3AD203B41FA5}">
                          <a16:colId xmlns:a16="http://schemas.microsoft.com/office/drawing/2014/main" val="818574192"/>
                        </a:ext>
                      </a:extLst>
                    </a:gridCol>
                    <a:gridCol w="863071">
                      <a:extLst>
                        <a:ext uri="{9D8B030D-6E8A-4147-A177-3AD203B41FA5}">
                          <a16:colId xmlns:a16="http://schemas.microsoft.com/office/drawing/2014/main" val="2470211858"/>
                        </a:ext>
                      </a:extLst>
                    </a:gridCol>
                    <a:gridCol w="863071">
                      <a:extLst>
                        <a:ext uri="{9D8B030D-6E8A-4147-A177-3AD203B41FA5}">
                          <a16:colId xmlns:a16="http://schemas.microsoft.com/office/drawing/2014/main" val="2840938718"/>
                        </a:ext>
                      </a:extLst>
                    </a:gridCol>
                    <a:gridCol w="863071">
                      <a:extLst>
                        <a:ext uri="{9D8B030D-6E8A-4147-A177-3AD203B41FA5}">
                          <a16:colId xmlns:a16="http://schemas.microsoft.com/office/drawing/2014/main" val="2048988707"/>
                        </a:ext>
                      </a:extLst>
                    </a:gridCol>
                    <a:gridCol w="863071">
                      <a:extLst>
                        <a:ext uri="{9D8B030D-6E8A-4147-A177-3AD203B41FA5}">
                          <a16:colId xmlns:a16="http://schemas.microsoft.com/office/drawing/2014/main" val="3959164479"/>
                        </a:ext>
                      </a:extLst>
                    </a:gridCol>
                    <a:gridCol w="863071">
                      <a:extLst>
                        <a:ext uri="{9D8B030D-6E8A-4147-A177-3AD203B41FA5}">
                          <a16:colId xmlns:a16="http://schemas.microsoft.com/office/drawing/2014/main" val="1568733304"/>
                        </a:ext>
                      </a:extLst>
                    </a:gridCol>
                    <a:gridCol w="863071">
                      <a:extLst>
                        <a:ext uri="{9D8B030D-6E8A-4147-A177-3AD203B41FA5}">
                          <a16:colId xmlns:a16="http://schemas.microsoft.com/office/drawing/2014/main" val="2705218663"/>
                        </a:ext>
                      </a:extLst>
                    </a:gridCol>
                  </a:tblGrid>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𝑖</m:t>
                                </m:r>
                              </m:oMath>
                            </m:oMathPara>
                          </a14:m>
                          <a:endParaRPr lang="en-US" sz="2400" b="0" i="1"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𝑤</m:t>
                                    </m:r>
                                  </m:e>
                                  <m:sub>
                                    <m:r>
                                      <a:rPr lang="en-US" sz="2400" b="0" i="1" dirty="0" smtClean="0">
                                        <a:solidFill>
                                          <a:schemeClr val="tx1"/>
                                        </a:solidFill>
                                        <a:latin typeface="Cambria Math" panose="02040503050406030204" pitchFamily="18" charset="0"/>
                                      </a:rPr>
                                      <m:t>𝑖</m:t>
                                    </m:r>
                                  </m:sub>
                                </m:sSub>
                              </m:oMath>
                            </m:oMathPara>
                          </a14:m>
                          <a:endParaRPr lang="en-US" sz="2400" b="0" i="1" baseline="-2500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𝑣</m:t>
                                    </m:r>
                                  </m:e>
                                  <m:sub>
                                    <m:r>
                                      <a:rPr lang="en-US" sz="2400" b="0" i="1" dirty="0" smtClean="0">
                                        <a:solidFill>
                                          <a:schemeClr val="tx1"/>
                                        </a:solidFill>
                                        <a:latin typeface="Cambria Math" panose="02040503050406030204" pitchFamily="18" charset="0"/>
                                      </a:rPr>
                                      <m:t>𝑖</m:t>
                                    </m:r>
                                  </m:sub>
                                </m:sSub>
                              </m:oMath>
                            </m:oMathPara>
                          </a14:m>
                          <a:endParaRPr lang="en-US" sz="2400" b="0" i="1" baseline="-2500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0</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1</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2</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3</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4</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5</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6</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7</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8</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74814906"/>
                      </a:ext>
                    </a:extLst>
                  </a:tr>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0</m:t>
                                </m:r>
                              </m:oMath>
                            </m:oMathPara>
                          </a14:m>
                          <a:endParaRPr lang="en-US" sz="24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0</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504105"/>
                      </a:ext>
                    </a:extLst>
                  </a:tr>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1</m:t>
                                </m:r>
                              </m:oMath>
                            </m:oMathPara>
                          </a14:m>
                          <a:endParaRPr lang="en-US" sz="24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6</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20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937426"/>
                      </a:ext>
                    </a:extLst>
                  </a:tr>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2</m:t>
                                </m:r>
                              </m:oMath>
                            </m:oMathPara>
                          </a14:m>
                          <a:endParaRPr lang="en-US" sz="24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4</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10</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167362"/>
                      </a:ext>
                    </a:extLst>
                  </a:tr>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3</m:t>
                                </m:r>
                              </m:oMath>
                            </m:oMathPara>
                          </a14:m>
                          <a:endParaRPr lang="en-US" sz="24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3</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9</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408246"/>
                      </a:ext>
                    </a:extLst>
                  </a:tr>
                  <a:tr h="723900">
                    <a:tc>
                      <a:txBody>
                        <a:bodyP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bg1"/>
                                    </a:solidFill>
                                    <a:latin typeface="Cambria Math" panose="02040503050406030204" pitchFamily="18" charset="0"/>
                                  </a:rPr>
                                  <m:t>4</m:t>
                                </m:r>
                              </m:oMath>
                            </m:oMathPara>
                          </a14:m>
                          <a:endParaRPr lang="en-US" sz="2400" b="0" dirty="0">
                            <a:solidFill>
                              <a:schemeClr val="bg1"/>
                            </a:solidFill>
                          </a:endParaRPr>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2</m:t>
                                </m:r>
                              </m:oMath>
                            </m:oMathPara>
                          </a14:m>
                          <a:endParaRPr lang="en-US" sz="2400" b="0" dirty="0">
                            <a:solidFill>
                              <a:schemeClr val="tx1"/>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5</m:t>
                                </m:r>
                              </m:oMath>
                            </m:oMathPara>
                          </a14:m>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41593"/>
                      </a:ext>
                    </a:extLst>
                  </a:tr>
                </a:tbl>
              </a:graphicData>
            </a:graphic>
          </p:graphicFrame>
        </mc:Choice>
        <mc:Fallback xmlns="">
          <p:graphicFrame>
            <p:nvGraphicFramePr>
              <p:cNvPr id="6" name="Table 5">
                <a:extLst>
                  <a:ext uri="{FF2B5EF4-FFF2-40B4-BE49-F238E27FC236}">
                    <a16:creationId xmlns:a16="http://schemas.microsoft.com/office/drawing/2014/main" id="{A814CCF6-10DA-47CB-BE40-744C1A2D0D35}"/>
                  </a:ext>
                </a:extLst>
              </p:cNvPr>
              <p:cNvGraphicFramePr>
                <a:graphicFrameLocks noGrp="1"/>
              </p:cNvGraphicFramePr>
              <p:nvPr>
                <p:extLst>
                  <p:ext uri="{D42A27DB-BD31-4B8C-83A1-F6EECF244321}">
                    <p14:modId xmlns:p14="http://schemas.microsoft.com/office/powerpoint/2010/main" val="4272067358"/>
                  </p:ext>
                </p:extLst>
              </p:nvPr>
            </p:nvGraphicFramePr>
            <p:xfrm>
              <a:off x="917574" y="1905000"/>
              <a:ext cx="10356852" cy="4343400"/>
            </p:xfrm>
            <a:graphic>
              <a:graphicData uri="http://schemas.openxmlformats.org/drawingml/2006/table">
                <a:tbl>
                  <a:tblPr firstRow="1" bandRow="1">
                    <a:tableStyleId>{5C22544A-7EE6-4342-B048-85BDC9FD1C3A}</a:tableStyleId>
                  </a:tblPr>
                  <a:tblGrid>
                    <a:gridCol w="863071">
                      <a:extLst>
                        <a:ext uri="{9D8B030D-6E8A-4147-A177-3AD203B41FA5}">
                          <a16:colId xmlns:a16="http://schemas.microsoft.com/office/drawing/2014/main" val="4088423855"/>
                        </a:ext>
                      </a:extLst>
                    </a:gridCol>
                    <a:gridCol w="863071">
                      <a:extLst>
                        <a:ext uri="{9D8B030D-6E8A-4147-A177-3AD203B41FA5}">
                          <a16:colId xmlns:a16="http://schemas.microsoft.com/office/drawing/2014/main" val="3459676201"/>
                        </a:ext>
                      </a:extLst>
                    </a:gridCol>
                    <a:gridCol w="863071">
                      <a:extLst>
                        <a:ext uri="{9D8B030D-6E8A-4147-A177-3AD203B41FA5}">
                          <a16:colId xmlns:a16="http://schemas.microsoft.com/office/drawing/2014/main" val="1897314601"/>
                        </a:ext>
                      </a:extLst>
                    </a:gridCol>
                    <a:gridCol w="863071">
                      <a:extLst>
                        <a:ext uri="{9D8B030D-6E8A-4147-A177-3AD203B41FA5}">
                          <a16:colId xmlns:a16="http://schemas.microsoft.com/office/drawing/2014/main" val="2687093960"/>
                        </a:ext>
                      </a:extLst>
                    </a:gridCol>
                    <a:gridCol w="863071">
                      <a:extLst>
                        <a:ext uri="{9D8B030D-6E8A-4147-A177-3AD203B41FA5}">
                          <a16:colId xmlns:a16="http://schemas.microsoft.com/office/drawing/2014/main" val="3354118849"/>
                        </a:ext>
                      </a:extLst>
                    </a:gridCol>
                    <a:gridCol w="863071">
                      <a:extLst>
                        <a:ext uri="{9D8B030D-6E8A-4147-A177-3AD203B41FA5}">
                          <a16:colId xmlns:a16="http://schemas.microsoft.com/office/drawing/2014/main" val="818574192"/>
                        </a:ext>
                      </a:extLst>
                    </a:gridCol>
                    <a:gridCol w="863071">
                      <a:extLst>
                        <a:ext uri="{9D8B030D-6E8A-4147-A177-3AD203B41FA5}">
                          <a16:colId xmlns:a16="http://schemas.microsoft.com/office/drawing/2014/main" val="2470211858"/>
                        </a:ext>
                      </a:extLst>
                    </a:gridCol>
                    <a:gridCol w="863071">
                      <a:extLst>
                        <a:ext uri="{9D8B030D-6E8A-4147-A177-3AD203B41FA5}">
                          <a16:colId xmlns:a16="http://schemas.microsoft.com/office/drawing/2014/main" val="2840938718"/>
                        </a:ext>
                      </a:extLst>
                    </a:gridCol>
                    <a:gridCol w="863071">
                      <a:extLst>
                        <a:ext uri="{9D8B030D-6E8A-4147-A177-3AD203B41FA5}">
                          <a16:colId xmlns:a16="http://schemas.microsoft.com/office/drawing/2014/main" val="2048988707"/>
                        </a:ext>
                      </a:extLst>
                    </a:gridCol>
                    <a:gridCol w="863071">
                      <a:extLst>
                        <a:ext uri="{9D8B030D-6E8A-4147-A177-3AD203B41FA5}">
                          <a16:colId xmlns:a16="http://schemas.microsoft.com/office/drawing/2014/main" val="3959164479"/>
                        </a:ext>
                      </a:extLst>
                    </a:gridCol>
                    <a:gridCol w="863071">
                      <a:extLst>
                        <a:ext uri="{9D8B030D-6E8A-4147-A177-3AD203B41FA5}">
                          <a16:colId xmlns:a16="http://schemas.microsoft.com/office/drawing/2014/main" val="1568733304"/>
                        </a:ext>
                      </a:extLst>
                    </a:gridCol>
                    <a:gridCol w="863071">
                      <a:extLst>
                        <a:ext uri="{9D8B030D-6E8A-4147-A177-3AD203B41FA5}">
                          <a16:colId xmlns:a16="http://schemas.microsoft.com/office/drawing/2014/main" val="2705218663"/>
                        </a:ext>
                      </a:extLst>
                    </a:gridCol>
                  </a:tblGrid>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704" t="-840" r="-1100000"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01418" t="-840" r="-1007801"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200000" t="-840" r="-900704"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300000" t="-840" r="-800704"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402837" t="-840" r="-706383"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499296" t="-840" r="-601408"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599296" t="-840" r="-501408"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704255" t="-840" r="-404965"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798592" t="-840" r="-302113"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898592" t="-840" r="-202113"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005674" t="-840" r="-103546" b="-5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blipFill>
                          <a:blip r:embed="rId2"/>
                          <a:stretch>
                            <a:fillRect l="-1097887" t="-840" r="-2817" b="-501681"/>
                          </a:stretch>
                        </a:blipFill>
                      </a:tcPr>
                    </a:tc>
                    <a:extLst>
                      <a:ext uri="{0D108BD9-81ED-4DB2-BD59-A6C34878D82A}">
                        <a16:rowId xmlns:a16="http://schemas.microsoft.com/office/drawing/2014/main" val="2974814906"/>
                      </a:ext>
                    </a:extLst>
                  </a:tr>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 t="-100840" r="-1100000"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418" t="-100840" r="-1007801"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100840" r="-900704"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000" t="-100840" r="-800704"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837" t="-100840" r="-706383"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9296" t="-100840" r="-601408"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9296" t="-100840" r="-501408"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255" t="-100840" r="-404965"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98592" t="-100840" r="-302113"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98592" t="-100840" r="-202113"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674" t="-100840" r="-103546" b="-4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97887" t="-100840" r="-2817" b="-401681"/>
                          </a:stretch>
                        </a:blipFill>
                      </a:tcPr>
                    </a:tc>
                    <a:extLst>
                      <a:ext uri="{0D108BD9-81ED-4DB2-BD59-A6C34878D82A}">
                        <a16:rowId xmlns:a16="http://schemas.microsoft.com/office/drawing/2014/main" val="3729504105"/>
                      </a:ext>
                    </a:extLst>
                  </a:tr>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 t="-200840" r="-1100000" b="-3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418" t="-200840" r="-1007801" b="-30168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200840" r="-900704" b="-301681"/>
                          </a:stretch>
                        </a:blip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937426"/>
                      </a:ext>
                    </a:extLst>
                  </a:tr>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 t="-303390" r="-1100000" b="-204237"/>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418" t="-303390" r="-1007801" b="-204237"/>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303390" r="-900704" b="-204237"/>
                          </a:stretch>
                        </a:blip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167362"/>
                      </a:ext>
                    </a:extLst>
                  </a:tr>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 t="-400000" r="-1100000" b="-10252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418" t="-400000" r="-1007801" b="-10252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400000" r="-900704" b="-102521"/>
                          </a:stretch>
                        </a:blip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408246"/>
                      </a:ext>
                    </a:extLst>
                  </a:tr>
                  <a:tr h="723900">
                    <a:tc>
                      <a:txBody>
                        <a:bodyPr/>
                        <a:lstStyle/>
                        <a:p>
                          <a:endParaRPr lang="en-US"/>
                        </a:p>
                      </a:txBody>
                      <a:tcPr marL="115597" marR="115597" marT="57799" marB="5779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4" t="-500000" r="-1100000" b="-252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418" t="-500000" r="-1007801" b="-2521"/>
                          </a:stretch>
                        </a:blipFill>
                      </a:tcPr>
                    </a:tc>
                    <a:tc>
                      <a:txBody>
                        <a:bodyPr/>
                        <a:lstStyle/>
                        <a:p>
                          <a:endParaRPr lang="en-US"/>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500000" r="-900704" b="-2521"/>
                          </a:stretch>
                        </a:blipFill>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0" dirty="0">
                            <a:solidFill>
                              <a:srgbClr val="FF0000"/>
                            </a:solidFill>
                          </a:endParaRPr>
                        </a:p>
                      </a:txBody>
                      <a:tcPr marL="115597" marR="115597" marT="57799" marB="577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41593"/>
                      </a:ext>
                    </a:extLst>
                  </a:tr>
                </a:tbl>
              </a:graphicData>
            </a:graphic>
          </p:graphicFrame>
        </mc:Fallback>
      </mc:AlternateContent>
    </p:spTree>
    <p:extLst>
      <p:ext uri="{BB962C8B-B14F-4D97-AF65-F5344CB8AC3E}">
        <p14:creationId xmlns:p14="http://schemas.microsoft.com/office/powerpoint/2010/main" val="3497782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alignment is a list of matches between characters in strings </a:t>
                </a:r>
                <a14:m>
                  <m:oMath xmlns:m="http://schemas.openxmlformats.org/officeDocument/2006/math">
                    <m:r>
                      <a:rPr lang="en-US" i="1" dirty="0" smtClean="0">
                        <a:latin typeface="Cambria Math" panose="02040503050406030204" pitchFamily="18" charset="0"/>
                      </a:rPr>
                      <m:t>𝑋</m:t>
                    </m:r>
                  </m:oMath>
                </a14:m>
                <a:r>
                  <a:rPr lang="en-US" dirty="0"/>
                  <a:t> and </a:t>
                </a:r>
                <a14:m>
                  <m:oMath xmlns:m="http://schemas.openxmlformats.org/officeDocument/2006/math">
                    <m:r>
                      <a:rPr lang="en-US" i="1" dirty="0" smtClean="0">
                        <a:latin typeface="Cambria Math" panose="02040503050406030204" pitchFamily="18" charset="0"/>
                      </a:rPr>
                      <m:t>𝑌</m:t>
                    </m:r>
                  </m:oMath>
                </a14:m>
                <a:r>
                  <a:rPr lang="en-US" dirty="0"/>
                  <a:t> that doesn't cross</a:t>
                </a:r>
              </a:p>
              <a:p>
                <a:r>
                  <a:rPr lang="en-US" dirty="0"/>
                  <a:t>Consider:</a:t>
                </a:r>
              </a:p>
              <a:p>
                <a:pPr lvl="1"/>
                <a:r>
                  <a:rPr lang="en-US" b="1" dirty="0">
                    <a:latin typeface="Courier New" panose="02070309020205020404" pitchFamily="49" charset="0"/>
                    <a:cs typeface="Courier New" panose="02070309020205020404" pitchFamily="49" charset="0"/>
                  </a:rPr>
                  <a:t>stop-</a:t>
                </a:r>
              </a:p>
              <a:p>
                <a:pPr lvl="1"/>
                <a:r>
                  <a:rPr lang="en-US" b="1" dirty="0">
                    <a:latin typeface="Courier New" panose="02070309020205020404" pitchFamily="49" charset="0"/>
                    <a:cs typeface="Courier New" panose="02070309020205020404" pitchFamily="49" charset="0"/>
                  </a:rPr>
                  <a:t>-tops</a:t>
                </a:r>
              </a:p>
              <a:p>
                <a:r>
                  <a:rPr lang="en-US" dirty="0"/>
                  <a:t>This alignment is </a:t>
                </a:r>
                <a14:m>
                  <m:oMath xmlns:m="http://schemas.openxmlformats.org/officeDocument/2006/math">
                    <m:r>
                      <a:rPr lang="en-US" i="1" dirty="0" smtClean="0">
                        <a:latin typeface="Cambria Math" panose="02040503050406030204" pitchFamily="18" charset="0"/>
                      </a:rPr>
                      <m:t>(2,1)</m:t>
                    </m:r>
                  </m:oMath>
                </a14:m>
                <a:r>
                  <a:rPr lang="en-US" dirty="0"/>
                  <a:t>, </a:t>
                </a:r>
                <a14:m>
                  <m:oMath xmlns:m="http://schemas.openxmlformats.org/officeDocument/2006/math">
                    <m:r>
                      <a:rPr lang="en-US" i="1" dirty="0" smtClean="0">
                        <a:latin typeface="Cambria Math" panose="02040503050406030204" pitchFamily="18" charset="0"/>
                      </a:rPr>
                      <m:t>(3,2)</m:t>
                    </m:r>
                  </m:oMath>
                </a14:m>
                <a:r>
                  <a:rPr lang="en-US" dirty="0"/>
                  <a:t>, </a:t>
                </a:r>
                <a14:m>
                  <m:oMath xmlns:m="http://schemas.openxmlformats.org/officeDocument/2006/math">
                    <m:r>
                      <a:rPr lang="en-US" i="1" dirty="0" smtClean="0">
                        <a:latin typeface="Cambria Math" panose="02040503050406030204" pitchFamily="18" charset="0"/>
                      </a:rPr>
                      <m:t>(4,3)</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r="-2056"/>
                </a:stretch>
              </a:blipFill>
            </p:spPr>
            <p:txBody>
              <a:bodyPr/>
              <a:lstStyle/>
              <a:p>
                <a:r>
                  <a:rPr lang="en-US">
                    <a:noFill/>
                  </a:rPr>
                  <a:t> </a:t>
                </a:r>
              </a:p>
            </p:txBody>
          </p:sp>
        </mc:Fallback>
      </mc:AlternateContent>
    </p:spTree>
    <p:extLst>
      <p:ext uri="{BB962C8B-B14F-4D97-AF65-F5344CB8AC3E}">
        <p14:creationId xmlns:p14="http://schemas.microsoft.com/office/powerpoint/2010/main" val="271980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cost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Some optimal alignment will have the lowest cost</a:t>
                </a:r>
              </a:p>
              <a:p>
                <a:r>
                  <a:rPr lang="en-US" dirty="0"/>
                  <a:t>Cost:</a:t>
                </a:r>
              </a:p>
              <a:p>
                <a:pPr lvl="1"/>
                <a:r>
                  <a:rPr lang="en-US" dirty="0"/>
                  <a:t>Gap penalty </a:t>
                </a:r>
                <a14:m>
                  <m:oMath xmlns:m="http://schemas.openxmlformats.org/officeDocument/2006/math">
                    <m:r>
                      <a:rPr lang="el-GR" i="1" dirty="0" smtClean="0">
                        <a:latin typeface="Cambria Math" panose="02040503050406030204" pitchFamily="18" charset="0"/>
                      </a:rPr>
                      <m:t>𝛿</m:t>
                    </m:r>
                    <m:r>
                      <a:rPr lang="en-US" i="1" dirty="0">
                        <a:latin typeface="Cambria Math" panose="02040503050406030204" pitchFamily="18" charset="0"/>
                      </a:rPr>
                      <m:t> &gt; 0</m:t>
                    </m:r>
                  </m:oMath>
                </a14:m>
                <a:r>
                  <a:rPr lang="en-US" dirty="0"/>
                  <a:t>, for every gap</a:t>
                </a:r>
              </a:p>
              <a:p>
                <a:pPr lvl="1"/>
                <a:r>
                  <a:rPr lang="en-US" dirty="0"/>
                  <a:t>Mismatch cost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𝛼</m:t>
                        </m:r>
                      </m:e>
                      <m:sub>
                        <m:r>
                          <a:rPr lang="en-US" b="0" i="1" dirty="0" smtClean="0">
                            <a:latin typeface="Cambria Math" panose="02040503050406030204" pitchFamily="18" charset="0"/>
                          </a:rPr>
                          <m:t>𝑝𝑞</m:t>
                        </m:r>
                      </m:sub>
                    </m:sSub>
                  </m:oMath>
                </a14:m>
                <a:r>
                  <a:rPr lang="en-US" dirty="0"/>
                  <a:t> for aligning </a:t>
                </a:r>
                <a14:m>
                  <m:oMath xmlns:m="http://schemas.openxmlformats.org/officeDocument/2006/math">
                    <m:r>
                      <a:rPr lang="en-US" i="1" dirty="0" smtClean="0">
                        <a:latin typeface="Cambria Math" panose="02040503050406030204" pitchFamily="18" charset="0"/>
                      </a:rPr>
                      <m:t>𝑝</m:t>
                    </m:r>
                  </m:oMath>
                </a14:m>
                <a:r>
                  <a:rPr lang="en-US" dirty="0"/>
                  <a:t> with </a:t>
                </a:r>
                <a14:m>
                  <m:oMath xmlns:m="http://schemas.openxmlformats.org/officeDocument/2006/math">
                    <m:r>
                      <a:rPr lang="en-US" i="1" dirty="0" smtClean="0">
                        <a:latin typeface="Cambria Math" panose="02040503050406030204" pitchFamily="18" charset="0"/>
                      </a:rPr>
                      <m:t>𝑞</m:t>
                    </m:r>
                  </m:oMath>
                </a14:m>
                <a:endParaRPr lang="en-US" i="1" dirty="0"/>
              </a:p>
              <a:p>
                <a:pPr lvl="2"/>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𝛼</m:t>
                        </m:r>
                      </m:e>
                      <m:sub>
                        <m:r>
                          <a:rPr lang="en-US" b="0" i="1" dirty="0" smtClean="0">
                            <a:latin typeface="Cambria Math" panose="02040503050406030204" pitchFamily="18" charset="0"/>
                          </a:rPr>
                          <m:t>𝑝𝑝</m:t>
                        </m:r>
                      </m:sub>
                    </m:sSub>
                  </m:oMath>
                </a14:m>
                <a:r>
                  <a:rPr lang="en-US" dirty="0"/>
                  <a:t> is presumably </a:t>
                </a:r>
                <a14:m>
                  <m:oMath xmlns:m="http://schemas.openxmlformats.org/officeDocument/2006/math">
                    <m:r>
                      <a:rPr lang="en-US" i="1" dirty="0" smtClean="0">
                        <a:latin typeface="Cambria Math" panose="02040503050406030204" pitchFamily="18" charset="0"/>
                      </a:rPr>
                      <m:t>0</m:t>
                    </m:r>
                  </m:oMath>
                </a14:m>
                <a:r>
                  <a:rPr lang="en-US" dirty="0"/>
                  <a:t> but does not have to be</a:t>
                </a:r>
              </a:p>
              <a:p>
                <a:pPr lvl="1"/>
                <a:r>
                  <a:rPr lang="en-US" dirty="0"/>
                  <a:t>Total cost is the sum of the gap penalties and mismatch costs</a:t>
                </a:r>
              </a:p>
              <a:p>
                <a:pPr lvl="1"/>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282506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6C1C-CE18-41A6-A7EA-62B243F6C2D5}"/>
              </a:ext>
            </a:extLst>
          </p:cNvPr>
          <p:cNvSpPr>
            <a:spLocks noGrp="1"/>
          </p:cNvSpPr>
          <p:nvPr>
            <p:ph type="title"/>
          </p:nvPr>
        </p:nvSpPr>
        <p:spPr/>
        <p:txBody>
          <a:bodyPr/>
          <a:lstStyle/>
          <a:p>
            <a:r>
              <a:rPr lang="en-US" dirty="0"/>
              <a:t>Final exam</a:t>
            </a:r>
          </a:p>
        </p:txBody>
      </p:sp>
      <p:sp>
        <p:nvSpPr>
          <p:cNvPr id="3" name="Content Placeholder 2">
            <a:extLst>
              <a:ext uri="{FF2B5EF4-FFF2-40B4-BE49-F238E27FC236}">
                <a16:creationId xmlns:a16="http://schemas.microsoft.com/office/drawing/2014/main" id="{428EEB69-5C2B-4D78-BC86-3553FEDCED15}"/>
              </a:ext>
            </a:extLst>
          </p:cNvPr>
          <p:cNvSpPr>
            <a:spLocks noGrp="1"/>
          </p:cNvSpPr>
          <p:nvPr>
            <p:ph idx="1"/>
          </p:nvPr>
        </p:nvSpPr>
        <p:spPr/>
        <p:txBody>
          <a:bodyPr/>
          <a:lstStyle/>
          <a:p>
            <a:r>
              <a:rPr lang="en-US" dirty="0"/>
              <a:t>Final exam:</a:t>
            </a:r>
          </a:p>
          <a:p>
            <a:pPr lvl="1"/>
            <a:r>
              <a:rPr lang="en-US" dirty="0"/>
              <a:t>Friday, April 24, 2026</a:t>
            </a:r>
          </a:p>
          <a:p>
            <a:pPr lvl="1"/>
            <a:r>
              <a:rPr lang="en-US" dirty="0"/>
              <a:t>10:15 a.m. – 12:15 p.m.</a:t>
            </a:r>
          </a:p>
          <a:p>
            <a:r>
              <a:rPr lang="en-US" dirty="0"/>
              <a:t>It will mostly be short answer</a:t>
            </a:r>
          </a:p>
          <a:p>
            <a:r>
              <a:rPr lang="en-US" dirty="0"/>
              <a:t>There will be diagrams</a:t>
            </a:r>
          </a:p>
          <a:p>
            <a:r>
              <a:rPr lang="en-US" dirty="0"/>
              <a:t>There might be a matching problem</a:t>
            </a:r>
          </a:p>
          <a:p>
            <a:r>
              <a:rPr lang="en-US" dirty="0"/>
              <a:t>There will likely be a (simple) proof</a:t>
            </a:r>
          </a:p>
          <a:p>
            <a:r>
              <a:rPr lang="en-US" dirty="0"/>
              <a:t>It will be 50% longer than previous exams, but you will have 100% more time</a:t>
            </a:r>
          </a:p>
        </p:txBody>
      </p:sp>
    </p:spTree>
    <p:extLst>
      <p:ext uri="{BB962C8B-B14F-4D97-AF65-F5344CB8AC3E}">
        <p14:creationId xmlns:p14="http://schemas.microsoft.com/office/powerpoint/2010/main" val="35640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the recurrence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Let </a:t>
                </a:r>
                <a14:m>
                  <m:oMath xmlns:m="http://schemas.openxmlformats.org/officeDocument/2006/math">
                    <m:r>
                      <m:rPr>
                        <m:sty m:val="p"/>
                      </m:rPr>
                      <a:rPr lang="en-US" i="0" dirty="0" smtClean="0">
                        <a:latin typeface="Cambria Math" panose="02040503050406030204" pitchFamily="18" charset="0"/>
                      </a:rPr>
                      <m:t>OPT</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m:t>
                    </m:r>
                  </m:oMath>
                </a14:m>
                <a:r>
                  <a:rPr lang="en-US" dirty="0"/>
                  <a:t> be the minimum cost of an alignment of the first </a:t>
                </a:r>
                <a14:m>
                  <m:oMath xmlns:m="http://schemas.openxmlformats.org/officeDocument/2006/math">
                    <m:r>
                      <a:rPr lang="en-US" i="1" dirty="0" smtClean="0">
                        <a:latin typeface="Cambria Math" panose="02040503050406030204" pitchFamily="18" charset="0"/>
                      </a:rPr>
                      <m:t>𝑖</m:t>
                    </m:r>
                  </m:oMath>
                </a14:m>
                <a:r>
                  <a:rPr lang="en-US" dirty="0"/>
                  <a:t> characters in </a:t>
                </a:r>
                <a14:m>
                  <m:oMath xmlns:m="http://schemas.openxmlformats.org/officeDocument/2006/math">
                    <m:r>
                      <a:rPr lang="en-US" i="1" dirty="0" smtClean="0">
                        <a:latin typeface="Cambria Math" panose="02040503050406030204" pitchFamily="18" charset="0"/>
                      </a:rPr>
                      <m:t>𝑋</m:t>
                    </m:r>
                  </m:oMath>
                </a14:m>
                <a:r>
                  <a:rPr lang="en-US" dirty="0"/>
                  <a:t> to the first </a:t>
                </a:r>
                <a14:m>
                  <m:oMath xmlns:m="http://schemas.openxmlformats.org/officeDocument/2006/math">
                    <m:r>
                      <a:rPr lang="en-US" i="1" dirty="0" smtClean="0">
                        <a:latin typeface="Cambria Math" panose="02040503050406030204" pitchFamily="18" charset="0"/>
                      </a:rPr>
                      <m:t>𝑗</m:t>
                    </m:r>
                  </m:oMath>
                </a14:m>
                <a:r>
                  <a:rPr lang="en-US" dirty="0"/>
                  <a:t> characters in </a:t>
                </a:r>
                <a14:m>
                  <m:oMath xmlns:m="http://schemas.openxmlformats.org/officeDocument/2006/math">
                    <m:r>
                      <a:rPr lang="en-US" i="1" dirty="0" smtClean="0">
                        <a:latin typeface="Cambria Math" panose="02040503050406030204" pitchFamily="18" charset="0"/>
                      </a:rPr>
                      <m:t>𝑌</m:t>
                    </m:r>
                  </m:oMath>
                </a14:m>
                <a:endParaRPr lang="en-US" i="1" dirty="0"/>
              </a:p>
              <a:p>
                <a:r>
                  <a:rPr lang="en-US" dirty="0"/>
                  <a:t>In case </a:t>
                </a:r>
                <a14:m>
                  <m:oMath xmlns:m="http://schemas.openxmlformats.org/officeDocument/2006/math">
                    <m:r>
                      <a:rPr lang="en-US" i="1" dirty="0" smtClean="0">
                        <a:latin typeface="Cambria Math" panose="02040503050406030204" pitchFamily="18" charset="0"/>
                      </a:rPr>
                      <m:t>1</m:t>
                    </m:r>
                  </m:oMath>
                </a14:m>
                <a:r>
                  <a:rPr lang="en-US" dirty="0"/>
                  <a:t>, we would have to pay a matching cost of matching the character at </a:t>
                </a:r>
                <a14:m>
                  <m:oMath xmlns:m="http://schemas.openxmlformats.org/officeDocument/2006/math">
                    <m:r>
                      <a:rPr lang="en-US" i="1" dirty="0" smtClean="0">
                        <a:latin typeface="Cambria Math" panose="02040503050406030204" pitchFamily="18" charset="0"/>
                      </a:rPr>
                      <m:t>𝑖</m:t>
                    </m:r>
                  </m:oMath>
                </a14:m>
                <a:r>
                  <a:rPr lang="en-US" dirty="0"/>
                  <a:t> to </a:t>
                </a:r>
                <a14:m>
                  <m:oMath xmlns:m="http://schemas.openxmlformats.org/officeDocument/2006/math">
                    <m:r>
                      <a:rPr lang="en-US" i="1" dirty="0" smtClean="0">
                        <a:latin typeface="Cambria Math" panose="02040503050406030204" pitchFamily="18" charset="0"/>
                      </a:rPr>
                      <m:t>𝑗</m:t>
                    </m:r>
                  </m:oMath>
                </a14:m>
                <a:endParaRPr lang="en-US" i="1" dirty="0"/>
              </a:p>
              <a:p>
                <a:r>
                  <a:rPr lang="en-US" dirty="0"/>
                  <a:t>In cases </a:t>
                </a:r>
                <a14:m>
                  <m:oMath xmlns:m="http://schemas.openxmlformats.org/officeDocument/2006/math">
                    <m:r>
                      <a:rPr lang="en-US" i="1" dirty="0" smtClean="0">
                        <a:latin typeface="Cambria Math" panose="02040503050406030204" pitchFamily="18" charset="0"/>
                      </a:rPr>
                      <m:t>2</m:t>
                    </m:r>
                  </m:oMath>
                </a14:m>
                <a:r>
                  <a:rPr lang="en-US" dirty="0"/>
                  <a:t> and </a:t>
                </a:r>
                <a14:m>
                  <m:oMath xmlns:m="http://schemas.openxmlformats.org/officeDocument/2006/math">
                    <m:r>
                      <a:rPr lang="en-US" i="1" dirty="0" smtClean="0">
                        <a:latin typeface="Cambria Math" panose="02040503050406030204" pitchFamily="18" charset="0"/>
                      </a:rPr>
                      <m:t>3</m:t>
                    </m:r>
                  </m:oMath>
                </a14:m>
                <a:r>
                  <a:rPr lang="en-US" dirty="0"/>
                  <a:t>, you will pay a gap penalty</a:t>
                </a:r>
              </a:p>
              <a:p>
                <a:pPr marL="118872"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OPT</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fName>
                        <m:e>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sub>
                                      </m:sSub>
                                    </m:sub>
                                  </m:sSub>
                                  <m:r>
                                    <a:rPr lang="en-US" i="1">
                                      <a:latin typeface="Cambria Math" panose="02040503050406030204" pitchFamily="18" charset="0"/>
                                    </a:rPr>
                                    <m:t>+</m:t>
                                  </m:r>
                                  <m:r>
                                    <m:rPr>
                                      <m:sty m:val="p"/>
                                    </m:rPr>
                                    <a:rPr lang="en-US" i="0">
                                      <a:latin typeface="Cambria Math" panose="02040503050406030204" pitchFamily="18" charset="0"/>
                                    </a:rPr>
                                    <m:t>OPT</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rPr>
                                        <m:t>−1</m:t>
                                      </m:r>
                                    </m:e>
                                  </m:d>
                                </m:e>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OPT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e>
                                  </m:d>
                                </m:e>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m:rPr>
                                      <m:sty m:val="p"/>
                                    </m:rPr>
                                    <a:rPr lang="en-US" i="0">
                                      <a:latin typeface="Cambria Math" panose="02040503050406030204" pitchFamily="18" charset="0"/>
                                      <a:ea typeface="Cambria Math" panose="02040503050406030204" pitchFamily="18" charset="0"/>
                                    </a:rPr>
                                    <m:t>OPT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m:t>
                                      </m:r>
                                    </m:e>
                                  </m:d>
                                </m:e>
                              </m:eqArr>
                            </m:e>
                          </m:d>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527" r="-1333"/>
                </a:stretch>
              </a:blipFill>
            </p:spPr>
            <p:txBody>
              <a:bodyPr/>
              <a:lstStyle/>
              <a:p>
                <a:r>
                  <a:rPr lang="en-US">
                    <a:noFill/>
                  </a:rPr>
                  <a:t> </a:t>
                </a:r>
              </a:p>
            </p:txBody>
          </p:sp>
        </mc:Fallback>
      </mc:AlternateContent>
    </p:spTree>
    <p:extLst>
      <p:ext uri="{BB962C8B-B14F-4D97-AF65-F5344CB8AC3E}">
        <p14:creationId xmlns:p14="http://schemas.microsoft.com/office/powerpoint/2010/main" val="13473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what?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do our  usual thing</a:t>
                </a:r>
              </a:p>
              <a:p>
                <a:r>
                  <a:rPr lang="en-US" dirty="0"/>
                  <a:t>Build up a table of values with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 + 1</m:t>
                    </m:r>
                  </m:oMath>
                </a14:m>
                <a:r>
                  <a:rPr lang="en-US" dirty="0"/>
                  <a:t> rows 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 + 1</m:t>
                    </m:r>
                  </m:oMath>
                </a14:m>
                <a:r>
                  <a:rPr lang="en-US" dirty="0"/>
                  <a:t> columns</a:t>
                </a:r>
              </a:p>
              <a:p>
                <a:r>
                  <a:rPr lang="en-US" dirty="0"/>
                  <a:t>In row </a:t>
                </a:r>
                <a14:m>
                  <m:oMath xmlns:m="http://schemas.openxmlformats.org/officeDocument/2006/math">
                    <m:r>
                      <a:rPr lang="en-US" b="0" i="1" dirty="0" smtClean="0">
                        <a:latin typeface="Cambria Math" panose="02040503050406030204" pitchFamily="18" charset="0"/>
                      </a:rPr>
                      <m:t>0</m:t>
                    </m:r>
                  </m:oMath>
                </a14:m>
                <a:r>
                  <a:rPr lang="en-US" dirty="0"/>
                  <a:t>, column </a:t>
                </a:r>
                <a14:m>
                  <m:oMath xmlns:m="http://schemas.openxmlformats.org/officeDocument/2006/math">
                    <m:r>
                      <a:rPr lang="en-US" i="1" dirty="0" smtClean="0">
                        <a:latin typeface="Cambria Math" panose="02040503050406030204" pitchFamily="18" charset="0"/>
                      </a:rPr>
                      <m:t>𝑖</m:t>
                    </m:r>
                  </m:oMath>
                </a14:m>
                <a:r>
                  <a:rPr lang="en-US" dirty="0"/>
                  <a:t> has value </a:t>
                </a:r>
                <a14:m>
                  <m:oMath xmlns:m="http://schemas.openxmlformats.org/officeDocument/2006/math">
                    <m:r>
                      <a:rPr lang="en-US" i="1" dirty="0" smtClean="0">
                        <a:latin typeface="Cambria Math" panose="02040503050406030204" pitchFamily="18" charset="0"/>
                      </a:rPr>
                      <m:t>𝑖</m:t>
                    </m:r>
                    <m:r>
                      <a:rPr lang="el-GR" i="1" dirty="0">
                        <a:latin typeface="Cambria Math" panose="02040503050406030204" pitchFamily="18" charset="0"/>
                      </a:rPr>
                      <m:t>𝛿</m:t>
                    </m:r>
                  </m:oMath>
                </a14:m>
                <a:r>
                  <a:rPr lang="en-US" dirty="0"/>
                  <a:t> to build up strings from the empty string</a:t>
                </a:r>
              </a:p>
              <a:p>
                <a:r>
                  <a:rPr lang="en-US" dirty="0"/>
                  <a:t>In column </a:t>
                </a:r>
                <a14:m>
                  <m:oMath xmlns:m="http://schemas.openxmlformats.org/officeDocument/2006/math">
                    <m:r>
                      <a:rPr lang="en-US" b="0" i="1" dirty="0" smtClean="0">
                        <a:latin typeface="Cambria Math" panose="02040503050406030204" pitchFamily="18" charset="0"/>
                      </a:rPr>
                      <m:t>0</m:t>
                    </m:r>
                  </m:oMath>
                </a14:m>
                <a:r>
                  <a:rPr lang="en-US" dirty="0"/>
                  <a:t>, row </a:t>
                </a:r>
                <a14:m>
                  <m:oMath xmlns:m="http://schemas.openxmlformats.org/officeDocument/2006/math">
                    <m:r>
                      <a:rPr lang="en-US" i="1" dirty="0" smtClean="0">
                        <a:latin typeface="Cambria Math" panose="02040503050406030204" pitchFamily="18" charset="0"/>
                      </a:rPr>
                      <m:t>𝑖</m:t>
                    </m:r>
                  </m:oMath>
                </a14:m>
                <a:r>
                  <a:rPr lang="en-US" dirty="0"/>
                  <a:t> has value </a:t>
                </a:r>
                <a14:m>
                  <m:oMath xmlns:m="http://schemas.openxmlformats.org/officeDocument/2006/math">
                    <m:r>
                      <a:rPr lang="en-US" i="1" dirty="0" smtClean="0">
                        <a:latin typeface="Cambria Math" panose="02040503050406030204" pitchFamily="18" charset="0"/>
                      </a:rPr>
                      <m:t>𝑖</m:t>
                    </m:r>
                    <m:r>
                      <a:rPr lang="el-GR" i="1" dirty="0">
                        <a:latin typeface="Cambria Math" panose="02040503050406030204" pitchFamily="18" charset="0"/>
                      </a:rPr>
                      <m:t>𝛿</m:t>
                    </m:r>
                  </m:oMath>
                </a14:m>
                <a:r>
                  <a:rPr lang="en-US" dirty="0"/>
                  <a:t> to build up strings from the empty string</a:t>
                </a:r>
              </a:p>
              <a:p>
                <a:r>
                  <a:rPr lang="en-US" dirty="0"/>
                  <a:t>The other entries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err="1">
                        <a:latin typeface="Cambria Math" panose="02040503050406030204" pitchFamily="18" charset="0"/>
                      </a:rPr>
                      <m:t>,</m:t>
                    </m:r>
                    <m:r>
                      <a:rPr lang="en-US" i="1" dirty="0" err="1">
                        <a:latin typeface="Cambria Math" panose="02040503050406030204" pitchFamily="18" charset="0"/>
                      </a:rPr>
                      <m:t>𝑗</m:t>
                    </m:r>
                    <m:r>
                      <a:rPr lang="en-US" i="1" dirty="0">
                        <a:latin typeface="Cambria Math" panose="02040503050406030204" pitchFamily="18" charset="0"/>
                      </a:rPr>
                      <m:t>)</m:t>
                    </m:r>
                  </m:oMath>
                </a14:m>
                <a:r>
                  <a:rPr lang="en-US" dirty="0"/>
                  <a:t> can be computed from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−1, </m:t>
                    </m:r>
                    <m:r>
                      <a:rPr lang="en-US" i="1" dirty="0">
                        <a:latin typeface="Cambria Math" panose="02040503050406030204" pitchFamily="18" charset="0"/>
                      </a:rPr>
                      <m:t>𝑗</m:t>
                    </m:r>
                    <m:r>
                      <a:rPr lang="en-US" i="1" dirty="0">
                        <a:latin typeface="Cambria Math" panose="02040503050406030204" pitchFamily="18" charset="0"/>
                      </a:rPr>
                      <m:t> – 1)</m:t>
                    </m:r>
                  </m:oMath>
                </a14:m>
                <a:r>
                  <a:rPr lang="en-US" dirty="0"/>
                  <a:t>,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 1, </m:t>
                    </m:r>
                    <m:r>
                      <a:rPr lang="en-US" i="1" dirty="0">
                        <a:latin typeface="Cambria Math" panose="02040503050406030204" pitchFamily="18" charset="0"/>
                      </a:rPr>
                      <m:t>𝑗</m:t>
                    </m:r>
                    <m:r>
                      <a:rPr lang="en-US" i="1" dirty="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 </m:t>
                    </m:r>
                    <m:r>
                      <a:rPr lang="en-US" i="1" dirty="0">
                        <a:latin typeface="Cambria Math" panose="02040503050406030204" pitchFamily="18" charset="0"/>
                      </a:rPr>
                      <m:t>𝑗</m:t>
                    </m:r>
                    <m:r>
                      <a:rPr lang="en-US" i="1" dirty="0">
                        <a:latin typeface="Cambria Math" panose="02040503050406030204" pitchFamily="18" charset="0"/>
                      </a:rPr>
                      <m:t> – 1)</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b="-2372"/>
                </a:stretch>
              </a:blipFill>
            </p:spPr>
            <p:txBody>
              <a:bodyPr/>
              <a:lstStyle/>
              <a:p>
                <a:r>
                  <a:rPr lang="en-US">
                    <a:noFill/>
                  </a:rPr>
                  <a:t> </a:t>
                </a:r>
              </a:p>
            </p:txBody>
          </p:sp>
        </mc:Fallback>
      </mc:AlternateContent>
    </p:spTree>
    <p:extLst>
      <p:ext uri="{BB962C8B-B14F-4D97-AF65-F5344CB8AC3E}">
        <p14:creationId xmlns:p14="http://schemas.microsoft.com/office/powerpoint/2010/main" val="22359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Alignment(</a:t>
                </a:r>
                <a14:m>
                  <m:oMath xmlns:m="http://schemas.openxmlformats.org/officeDocument/2006/math">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𝑌</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pt-BR" sz="2800" dirty="0"/>
                  <a:t>Create array </a:t>
                </a:r>
                <a14:m>
                  <m:oMath xmlns:m="http://schemas.openxmlformats.org/officeDocument/2006/math">
                    <m:r>
                      <a:rPr lang="pt-BR" sz="2800" i="1" dirty="0" smtClean="0">
                        <a:latin typeface="Cambria Math" panose="02040503050406030204" pitchFamily="18" charset="0"/>
                      </a:rPr>
                      <m:t>𝐴</m:t>
                    </m:r>
                    <m:r>
                      <a:rPr lang="pt-BR" sz="2800" i="1" dirty="0" smtClean="0">
                        <a:latin typeface="Cambria Math" panose="02040503050406030204" pitchFamily="18" charset="0"/>
                      </a:rPr>
                      <m:t>[0…</m:t>
                    </m:r>
                    <m:r>
                      <a:rPr lang="pt-BR" sz="2800" i="1" dirty="0" smtClean="0">
                        <a:latin typeface="Cambria Math" panose="02040503050406030204" pitchFamily="18" charset="0"/>
                      </a:rPr>
                      <m:t>𝑚</m:t>
                    </m:r>
                    <m:r>
                      <a:rPr lang="pt-BR" sz="2800" i="1" dirty="0" smtClean="0">
                        <a:latin typeface="Cambria Math" panose="02040503050406030204" pitchFamily="18" charset="0"/>
                      </a:rPr>
                      <m:t>][0…</m:t>
                    </m:r>
                    <m:r>
                      <a:rPr lang="pt-BR" sz="2800" i="1" dirty="0" smtClean="0">
                        <a:latin typeface="Cambria Math" panose="02040503050406030204" pitchFamily="18" charset="0"/>
                      </a:rPr>
                      <m:t>𝑛</m:t>
                    </m:r>
                    <m:r>
                      <a:rPr lang="pt-BR" sz="2800" i="1" dirty="0" smtClean="0">
                        <a:latin typeface="Cambria Math" panose="02040503050406030204" pitchFamily="18" charset="0"/>
                      </a:rPr>
                      <m:t>]</m:t>
                    </m:r>
                  </m:oMath>
                </a14:m>
                <a:endParaRPr lang="pt-BR" sz="2800" dirty="0"/>
              </a:p>
              <a:p>
                <a:r>
                  <a:rPr lang="en-US" sz="2800" dirty="0"/>
                  <a:t>For </a:t>
                </a:r>
                <a14:m>
                  <m:oMath xmlns:m="http://schemas.openxmlformats.org/officeDocument/2006/math">
                    <m:r>
                      <a:rPr lang="en-US" sz="2800" i="1" dirty="0" smtClean="0">
                        <a:latin typeface="Cambria Math" panose="02040503050406030204" pitchFamily="18" charset="0"/>
                      </a:rPr>
                      <m:t>𝑖</m:t>
                    </m:r>
                  </m:oMath>
                </a14:m>
                <a:r>
                  <a:rPr lang="en-US" sz="2800" dirty="0"/>
                  <a:t> from </a:t>
                </a:r>
                <a14:m>
                  <m:oMath xmlns:m="http://schemas.openxmlformats.org/officeDocument/2006/math">
                    <m:r>
                      <a:rPr lang="en-US" sz="2800" i="1" dirty="0" smtClean="0">
                        <a:latin typeface="Cambria Math" panose="02040503050406030204" pitchFamily="18" charset="0"/>
                      </a:rPr>
                      <m:t>0</m:t>
                    </m:r>
                  </m:oMath>
                </a14:m>
                <a:r>
                  <a:rPr lang="en-US" sz="2800" dirty="0"/>
                  <a:t> to </a:t>
                </a:r>
                <a14:m>
                  <m:oMath xmlns:m="http://schemas.openxmlformats.org/officeDocument/2006/math">
                    <m:r>
                      <a:rPr lang="en-US" sz="2800" i="1" dirty="0" smtClean="0">
                        <a:latin typeface="Cambria Math" panose="02040503050406030204" pitchFamily="18" charset="0"/>
                      </a:rPr>
                      <m:t>𝑚</m:t>
                    </m:r>
                  </m:oMath>
                </a14:m>
                <a:endParaRPr lang="en-US" sz="2800" i="1" dirty="0"/>
              </a:p>
              <a:p>
                <a:pPr lvl="1"/>
                <a:r>
                  <a:rPr lang="en-US" dirty="0"/>
                  <a:t>Set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][0]= </m:t>
                    </m:r>
                    <m:r>
                      <a:rPr lang="en-US" i="1" dirty="0" err="1">
                        <a:latin typeface="Cambria Math" panose="02040503050406030204" pitchFamily="18" charset="0"/>
                      </a:rPr>
                      <m:t>𝑖</m:t>
                    </m:r>
                    <m:r>
                      <a:rPr lang="en-US" i="1" dirty="0" err="1">
                        <a:latin typeface="Cambria Math" panose="02040503050406030204" pitchFamily="18" charset="0"/>
                      </a:rPr>
                      <m:t>𝛿</m:t>
                    </m:r>
                  </m:oMath>
                </a14:m>
                <a:endParaRPr lang="en-US" i="1" dirty="0"/>
              </a:p>
              <a:p>
                <a:r>
                  <a:rPr lang="en-US" sz="2800" dirty="0"/>
                  <a:t>For </a:t>
                </a:r>
                <a14:m>
                  <m:oMath xmlns:m="http://schemas.openxmlformats.org/officeDocument/2006/math">
                    <m:r>
                      <a:rPr lang="en-US" sz="2800" i="1" dirty="0" smtClean="0">
                        <a:latin typeface="Cambria Math" panose="02040503050406030204" pitchFamily="18" charset="0"/>
                      </a:rPr>
                      <m:t>𝑗</m:t>
                    </m:r>
                  </m:oMath>
                </a14:m>
                <a:r>
                  <a:rPr lang="en-US" sz="2800" i="1" dirty="0"/>
                  <a:t> </a:t>
                </a:r>
                <a:r>
                  <a:rPr lang="en-US" sz="2800" dirty="0"/>
                  <a:t>from </a:t>
                </a:r>
                <a14:m>
                  <m:oMath xmlns:m="http://schemas.openxmlformats.org/officeDocument/2006/math">
                    <m:r>
                      <a:rPr lang="en-US" sz="2800" i="1" dirty="0" smtClean="0">
                        <a:latin typeface="Cambria Math" panose="02040503050406030204" pitchFamily="18" charset="0"/>
                      </a:rPr>
                      <m:t>0</m:t>
                    </m:r>
                  </m:oMath>
                </a14:m>
                <a:r>
                  <a:rPr lang="en-US" sz="2800" dirty="0"/>
                  <a:t> to </a:t>
                </a:r>
                <a14:m>
                  <m:oMath xmlns:m="http://schemas.openxmlformats.org/officeDocument/2006/math">
                    <m:r>
                      <a:rPr lang="en-US" sz="2800" i="1" dirty="0" smtClean="0">
                        <a:latin typeface="Cambria Math" panose="02040503050406030204" pitchFamily="18" charset="0"/>
                      </a:rPr>
                      <m:t>𝑛</m:t>
                    </m:r>
                  </m:oMath>
                </a14:m>
                <a:endParaRPr lang="en-US" sz="2800" i="1" dirty="0"/>
              </a:p>
              <a:p>
                <a:pPr lvl="1"/>
                <a:r>
                  <a:rPr lang="en-US" dirty="0"/>
                  <a:t>Set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[0][ </m:t>
                    </m:r>
                    <m:r>
                      <a:rPr lang="en-US" i="1" dirty="0" smtClean="0">
                        <a:latin typeface="Cambria Math" panose="02040503050406030204" pitchFamily="18" charset="0"/>
                      </a:rPr>
                      <m:t>𝑗</m:t>
                    </m:r>
                    <m:r>
                      <a:rPr lang="en-US" i="1" dirty="0" smtClean="0">
                        <a:latin typeface="Cambria Math" panose="02040503050406030204" pitchFamily="18" charset="0"/>
                      </a:rPr>
                      <m:t>]= </m:t>
                    </m:r>
                    <m:r>
                      <a:rPr lang="en-US" i="1" dirty="0" err="1">
                        <a:latin typeface="Cambria Math" panose="02040503050406030204" pitchFamily="18" charset="0"/>
                      </a:rPr>
                      <m:t>𝑗</m:t>
                    </m:r>
                    <m:r>
                      <a:rPr lang="en-US" i="1" dirty="0" err="1">
                        <a:latin typeface="Cambria Math" panose="02040503050406030204" pitchFamily="18" charset="0"/>
                      </a:rPr>
                      <m:t>𝛿</m:t>
                    </m:r>
                  </m:oMath>
                </a14:m>
                <a:endParaRPr lang="en-US" i="1" dirty="0"/>
              </a:p>
              <a:p>
                <a:r>
                  <a:rPr lang="en-US" sz="2800" dirty="0"/>
                  <a:t>For </a:t>
                </a:r>
                <a14:m>
                  <m:oMath xmlns:m="http://schemas.openxmlformats.org/officeDocument/2006/math">
                    <m:r>
                      <a:rPr lang="en-US" sz="2800" i="1" dirty="0" smtClean="0">
                        <a:latin typeface="Cambria Math" panose="02040503050406030204" pitchFamily="18" charset="0"/>
                      </a:rPr>
                      <m:t>𝑖</m:t>
                    </m:r>
                  </m:oMath>
                </a14:m>
                <a:r>
                  <a:rPr lang="en-US" sz="2800" dirty="0"/>
                  <a:t> from </a:t>
                </a:r>
                <a14:m>
                  <m:oMath xmlns:m="http://schemas.openxmlformats.org/officeDocument/2006/math">
                    <m:r>
                      <a:rPr lang="en-US" sz="2800" i="1" dirty="0" smtClean="0">
                        <a:latin typeface="Cambria Math" panose="02040503050406030204" pitchFamily="18" charset="0"/>
                      </a:rPr>
                      <m:t>1</m:t>
                    </m:r>
                  </m:oMath>
                </a14:m>
                <a:r>
                  <a:rPr lang="en-US" sz="2800" dirty="0"/>
                  <a:t> to </a:t>
                </a:r>
                <a14:m>
                  <m:oMath xmlns:m="http://schemas.openxmlformats.org/officeDocument/2006/math">
                    <m:r>
                      <a:rPr lang="en-US" sz="2800" i="1" dirty="0" smtClean="0">
                        <a:latin typeface="Cambria Math" panose="02040503050406030204" pitchFamily="18" charset="0"/>
                      </a:rPr>
                      <m:t>𝑚</m:t>
                    </m:r>
                  </m:oMath>
                </a14:m>
                <a:endParaRPr lang="en-US" sz="2800" i="1" dirty="0"/>
              </a:p>
              <a:p>
                <a:pPr lvl="1"/>
                <a:r>
                  <a:rPr lang="en-US" dirty="0"/>
                  <a:t>For </a:t>
                </a:r>
                <a14:m>
                  <m:oMath xmlns:m="http://schemas.openxmlformats.org/officeDocument/2006/math">
                    <m:r>
                      <a:rPr lang="en-US" i="1" dirty="0" smtClean="0">
                        <a:latin typeface="Cambria Math" panose="02040503050406030204" pitchFamily="18" charset="0"/>
                      </a:rPr>
                      <m:t>𝑗</m:t>
                    </m:r>
                  </m:oMath>
                </a14:m>
                <a:r>
                  <a:rPr lang="en-US" i="1" dirty="0"/>
                  <a:t> </a:t>
                </a:r>
                <a:r>
                  <a:rPr lang="en-US" dirty="0"/>
                  <a:t>from </a:t>
                </a:r>
                <a14:m>
                  <m:oMath xmlns:m="http://schemas.openxmlformats.org/officeDocument/2006/math">
                    <m:r>
                      <a:rPr lang="en-US" i="1" dirty="0" smtClean="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𝑛</m:t>
                    </m:r>
                  </m:oMath>
                </a14:m>
                <a:endParaRPr lang="en-US" i="1" dirty="0"/>
              </a:p>
              <a:p>
                <a:pPr lvl="2"/>
                <a:r>
                  <a:rPr lang="en-US" sz="2800" dirty="0"/>
                  <a:t>Set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m:t>
                    </m:r>
                    <m:r>
                      <m:rPr>
                        <m:sty m:val="p"/>
                      </m:rPr>
                      <a:rPr lang="en-US" sz="2800" i="1" dirty="0">
                        <a:latin typeface="Cambria Math" panose="02040503050406030204" pitchFamily="18" charset="0"/>
                      </a:rPr>
                      <m:t>min</m:t>
                    </m:r>
                    <m:r>
                      <a:rPr lang="en-US" sz="2800" i="1" dirty="0">
                        <a:latin typeface="Cambria Math" panose="02040503050406030204" pitchFamily="18" charset="0"/>
                      </a:rPr>
                      <m:t>⁡(</m:t>
                    </m:r>
                    <m:sSub>
                      <m:sSubPr>
                        <m:ctrlPr>
                          <a:rPr lang="en-US" sz="2800" i="1">
                            <a:latin typeface="Cambria Math" panose="02040503050406030204" pitchFamily="18" charset="0"/>
                          </a:rPr>
                        </m:ctrlPr>
                      </m:sSubPr>
                      <m:e>
                        <m:r>
                          <a:rPr lang="en-US" sz="2800" b="0" i="1">
                            <a:latin typeface="Cambria Math" panose="02040503050406030204" pitchFamily="18" charset="0"/>
                            <a:ea typeface="Cambria Math" panose="02040503050406030204" pitchFamily="18" charset="0"/>
                          </a:rPr>
                          <m:t>𝛼</m:t>
                        </m:r>
                      </m:e>
                      <m:sub>
                        <m:sSub>
                          <m:sSubPr>
                            <m:ctrlPr>
                              <a:rPr lang="en-US" sz="2800" i="1">
                                <a:latin typeface="Cambria Math" panose="02040503050406030204" pitchFamily="18" charset="0"/>
                              </a:rPr>
                            </m:ctrlPr>
                          </m:sSubPr>
                          <m:e>
                            <m:r>
                              <a:rPr lang="en-US" sz="2800" b="0" i="1">
                                <a:latin typeface="Cambria Math" panose="02040503050406030204" pitchFamily="18" charset="0"/>
                              </a:rPr>
                              <m:t>𝑥</m:t>
                            </m:r>
                          </m:e>
                          <m:sub>
                            <m:r>
                              <a:rPr lang="en-US" sz="2800" b="0" i="1">
                                <a:latin typeface="Cambria Math" panose="02040503050406030204" pitchFamily="18" charset="0"/>
                              </a:rPr>
                              <m:t>𝑖</m:t>
                            </m:r>
                          </m:sub>
                        </m:sSub>
                        <m:sSub>
                          <m:sSubPr>
                            <m:ctrlPr>
                              <a:rPr lang="en-US" sz="2800" i="1">
                                <a:latin typeface="Cambria Math" panose="02040503050406030204" pitchFamily="18" charset="0"/>
                              </a:rPr>
                            </m:ctrlPr>
                          </m:sSubPr>
                          <m:e>
                            <m:r>
                              <a:rPr lang="en-US" sz="2800" b="0" i="1">
                                <a:latin typeface="Cambria Math" panose="02040503050406030204" pitchFamily="18" charset="0"/>
                              </a:rPr>
                              <m:t>𝑦</m:t>
                            </m:r>
                          </m:e>
                          <m:sub>
                            <m:r>
                              <a:rPr lang="en-US" sz="2800" b="0" i="1">
                                <a:latin typeface="Cambria Math" panose="02040503050406030204" pitchFamily="18" charset="0"/>
                              </a:rPr>
                              <m:t>𝑗</m:t>
                            </m:r>
                          </m:sub>
                        </m:sSub>
                      </m:sub>
                    </m:sSub>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𝑖</m:t>
                    </m:r>
                    <m:r>
                      <a:rPr lang="en-US" sz="2800" i="1" dirty="0" smtClean="0">
                        <a:latin typeface="Cambria Math" panose="02040503050406030204" pitchFamily="18" charset="0"/>
                      </a:rPr>
                      <m:t>−1][</m:t>
                    </m:r>
                    <m:r>
                      <a:rPr lang="en-US" sz="2800" i="1" dirty="0" smtClean="0">
                        <a:latin typeface="Cambria Math" panose="02040503050406030204" pitchFamily="18" charset="0"/>
                      </a:rPr>
                      <m:t>𝑗</m:t>
                    </m:r>
                    <m:r>
                      <a:rPr lang="en-US" sz="2800" i="1" dirty="0" smtClean="0">
                        <a:latin typeface="Cambria Math" panose="02040503050406030204" pitchFamily="18" charset="0"/>
                      </a:rPr>
                      <m:t>−1], </m:t>
                    </m:r>
                    <m:r>
                      <a:rPr lang="el-GR" sz="2800" i="1" dirty="0">
                        <a:latin typeface="Cambria Math" panose="02040503050406030204" pitchFamily="18" charset="0"/>
                      </a:rPr>
                      <m:t>𝛿</m:t>
                    </m:r>
                    <m:r>
                      <a:rPr lang="en-US" sz="2800" i="1" dirty="0">
                        <a:latin typeface="Cambria Math" panose="02040503050406030204" pitchFamily="18" charset="0"/>
                      </a:rPr>
                      <m:t> + </m:t>
                    </m:r>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panose="02040503050406030204" pitchFamily="18" charset="0"/>
                      </a:rPr>
                      <m:t>𝑖</m:t>
                    </m:r>
                    <m:r>
                      <a:rPr lang="en-US" sz="2800" i="1" dirty="0">
                        <a:latin typeface="Cambria Math" panose="02040503050406030204" pitchFamily="18" charset="0"/>
                      </a:rPr>
                      <m:t>−1][</m:t>
                    </m:r>
                    <m:r>
                      <a:rPr lang="en-US" sz="2800" i="1" dirty="0">
                        <a:latin typeface="Cambria Math" panose="02040503050406030204" pitchFamily="18" charset="0"/>
                      </a:rPr>
                      <m:t>𝑗</m:t>
                    </m:r>
                    <m:r>
                      <a:rPr lang="en-US" sz="2800" i="1" dirty="0">
                        <a:latin typeface="Cambria Math" panose="02040503050406030204" pitchFamily="18" charset="0"/>
                      </a:rPr>
                      <m:t>], </m:t>
                    </m:r>
                    <m:r>
                      <a:rPr lang="el-GR" sz="2800" i="1" dirty="0">
                        <a:latin typeface="Cambria Math" panose="02040503050406030204" pitchFamily="18" charset="0"/>
                      </a:rPr>
                      <m:t>𝛿</m:t>
                    </m:r>
                    <m:r>
                      <a:rPr lang="en-US" sz="2800" i="1" dirty="0">
                        <a:latin typeface="Cambria Math" panose="02040503050406030204" pitchFamily="18" charset="0"/>
                      </a:rPr>
                      <m:t> + </m:t>
                    </m:r>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err="1">
                        <a:latin typeface="Cambria Math" panose="02040503050406030204" pitchFamily="18" charset="0"/>
                      </a:rPr>
                      <m:t>𝑖</m:t>
                    </m:r>
                    <m:r>
                      <a:rPr lang="en-US" sz="2800" i="1" dirty="0">
                        <a:latin typeface="Cambria Math" panose="02040503050406030204" pitchFamily="18" charset="0"/>
                      </a:rPr>
                      <m:t>][</m:t>
                    </m:r>
                    <m:r>
                      <a:rPr lang="en-US" sz="2800" i="1" dirty="0">
                        <a:latin typeface="Cambria Math" panose="02040503050406030204" pitchFamily="18" charset="0"/>
                      </a:rPr>
                      <m:t>𝑗</m:t>
                    </m:r>
                    <m:r>
                      <a:rPr lang="en-US" sz="2800" i="1" dirty="0">
                        <a:latin typeface="Cambria Math" panose="02040503050406030204" pitchFamily="18" charset="0"/>
                      </a:rPr>
                      <m:t>− 1])</m:t>
                    </m:r>
                  </m:oMath>
                </a14:m>
                <a:endParaRPr lang="en-US" sz="2800" dirty="0"/>
              </a:p>
              <a:p>
                <a:r>
                  <a:rPr lang="en-US" sz="2800" dirty="0"/>
                  <a:t>Return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64" b="-8564"/>
                </a:stretch>
              </a:blipFill>
            </p:spPr>
            <p:txBody>
              <a:bodyPr/>
              <a:lstStyle/>
              <a:p>
                <a:r>
                  <a:rPr lang="en-US">
                    <a:noFill/>
                  </a:rPr>
                  <a:t> </a:t>
                </a:r>
              </a:p>
            </p:txBody>
          </p:sp>
        </mc:Fallback>
      </mc:AlternateContent>
    </p:spTree>
    <p:extLst>
      <p:ext uri="{BB962C8B-B14F-4D97-AF65-F5344CB8AC3E}">
        <p14:creationId xmlns:p14="http://schemas.microsoft.com/office/powerpoint/2010/main" val="2186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Table </a:t>
                </a:r>
                <a14:m>
                  <m:oMath xmlns:m="http://schemas.openxmlformats.org/officeDocument/2006/math">
                    <m:r>
                      <a:rPr lang="en-US" i="1" dirty="0" smtClean="0">
                        <a:latin typeface="Cambria Math" panose="02040503050406030204" pitchFamily="18" charset="0"/>
                      </a:rPr>
                      <m:t>𝐴</m:t>
                    </m:r>
                  </m:oMath>
                </a14:m>
                <a:r>
                  <a:rPr lang="en-US" dirty="0"/>
                  <a:t> of OPT 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nvPr>
            </p:nvGraphicFramePr>
            <p:xfrm>
              <a:off x="609600" y="1916434"/>
              <a:ext cx="10972800" cy="4712967"/>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219200">
                      <a:extLst>
                        <a:ext uri="{9D8B030D-6E8A-4147-A177-3AD203B41FA5}">
                          <a16:colId xmlns:a16="http://schemas.microsoft.com/office/drawing/2014/main" val="20008"/>
                        </a:ext>
                      </a:extLst>
                    </a:gridCol>
                    <a:gridCol w="1219200">
                      <a:extLst>
                        <a:ext uri="{9D8B030D-6E8A-4147-A177-3AD203B41FA5}">
                          <a16:colId xmlns:a16="http://schemas.microsoft.com/office/drawing/2014/main" val="20012"/>
                        </a:ext>
                      </a:extLst>
                    </a:gridCol>
                  </a:tblGrid>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l-GR" sz="2000" b="0" i="1" dirty="0" smtClean="0">
                                    <a:latin typeface="Cambria Math" panose="02040503050406030204" pitchFamily="18" charset="0"/>
                                  </a:rPr>
                                  <m:t>𝛿</m:t>
                                </m:r>
                              </m:oMath>
                            </m:oMathPara>
                          </a14:m>
                          <a:endParaRPr lang="en-US" sz="2000" b="0" i="1"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m:t>
                                </m:r>
                                <m:r>
                                  <a:rPr lang="el-GR" sz="2000" b="0" i="1" dirty="0">
                                    <a:latin typeface="Cambria Math" panose="02040503050406030204" pitchFamily="18" charset="0"/>
                                  </a:rPr>
                                  <m:t>𝛿</m:t>
                                </m:r>
                              </m:oMath>
                            </m:oMathPara>
                          </a14:m>
                          <a:endParaRPr lang="en-US" sz="2000" b="0"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b="0"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r>
                                  <a:rPr lang="en-US" sz="2000" b="0" i="1" dirty="0" smtClean="0">
                                    <a:latin typeface="Cambria Math" panose="02040503050406030204" pitchFamily="18" charset="0"/>
                                  </a:rPr>
                                  <m:t>𝑗</m:t>
                                </m:r>
                                <m:r>
                                  <a:rPr lang="en-US" sz="2000" b="0" i="1" baseline="0" dirty="0">
                                    <a:latin typeface="Cambria Math" panose="02040503050406030204" pitchFamily="18" charset="0"/>
                                  </a:rPr>
                                  <m:t> −1)</m:t>
                                </m:r>
                                <m:r>
                                  <a:rPr lang="el-GR" sz="2000" b="0" i="1" dirty="0">
                                    <a:latin typeface="Cambria Math" panose="02040503050406030204" pitchFamily="18" charset="0"/>
                                  </a:rPr>
                                  <m:t>𝛿</m:t>
                                </m:r>
                              </m:oMath>
                            </m:oMathPara>
                          </a14:m>
                          <a:endParaRPr lang="en-US" sz="2000" b="0" dirty="0"/>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𝑗</m:t>
                                </m:r>
                                <m:r>
                                  <a:rPr lang="el-GR" sz="2000" b="0" i="1" dirty="0">
                                    <a:latin typeface="Cambria Math" panose="02040503050406030204" pitchFamily="18" charset="0"/>
                                  </a:rPr>
                                  <m:t>𝛿</m:t>
                                </m:r>
                              </m:oMath>
                            </m:oMathPara>
                          </a14:m>
                          <a:endParaRPr lang="en-US" sz="2000" b="0" dirty="0"/>
                        </a:p>
                      </a:txBody>
                      <a:tcPr anchor="c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oMath>
                            </m:oMathPara>
                          </a14:m>
                          <a:endParaRPr lang="en-US" b="0" dirty="0"/>
                        </a:p>
                      </a:txBody>
                      <a:tcPr anchor="ctr">
                        <a:solidFill>
                          <a:schemeClr val="bg1">
                            <a:lumMod val="8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𝑛</m:t>
                                </m:r>
                                <m:r>
                                  <a:rPr lang="el-GR" sz="2000" b="0" i="1" dirty="0">
                                    <a:latin typeface="Cambria Math" panose="02040503050406030204" pitchFamily="18" charset="0"/>
                                  </a:rPr>
                                  <m:t>𝛿</m:t>
                                </m:r>
                              </m:oMath>
                            </m:oMathPara>
                          </a14:m>
                          <a:endParaRPr lang="en-US" sz="2000" b="0" dirty="0"/>
                        </a:p>
                      </a:txBody>
                      <a:tcPr anchor="ctr">
                        <a:solidFill>
                          <a:schemeClr val="bg1">
                            <a:lumMod val="85000"/>
                          </a:schemeClr>
                        </a:solidFill>
                      </a:tcPr>
                    </a:tc>
                    <a:extLst>
                      <a:ext uri="{0D108BD9-81ED-4DB2-BD59-A6C34878D82A}">
                        <a16:rowId xmlns:a16="http://schemas.microsoft.com/office/drawing/2014/main" val="10000"/>
                      </a:ext>
                    </a:extLst>
                  </a:tr>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l-GR" sz="2000" b="0" i="1" dirty="0" smtClean="0">
                                    <a:latin typeface="Cambria Math" panose="02040503050406030204" pitchFamily="18" charset="0"/>
                                  </a:rPr>
                                  <m:t>𝛿</m:t>
                                </m:r>
                              </m:oMath>
                            </m:oMathPara>
                          </a14:m>
                          <a:endParaRPr lang="en-US" sz="2000" b="0" i="1"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1"/>
                      </a:ext>
                    </a:extLst>
                  </a:tr>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2</m:t>
                                </m:r>
                              </m:oMath>
                            </m:oMathPara>
                          </a14:m>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2</m:t>
                                </m:r>
                                <m:r>
                                  <a:rPr lang="el-GR" sz="2000" b="0" i="1" dirty="0">
                                    <a:latin typeface="Cambria Math" panose="02040503050406030204" pitchFamily="18" charset="0"/>
                                  </a:rPr>
                                  <m:t>𝛿</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extLst>
                      <a:ext uri="{0D108BD9-81ED-4DB2-BD59-A6C34878D82A}">
                        <a16:rowId xmlns:a16="http://schemas.microsoft.com/office/drawing/2014/main" val="10002"/>
                      </a:ext>
                    </a:extLst>
                  </a:tr>
                  <a:tr h="523663">
                    <a:tc>
                      <a:txBody>
                        <a:bodyPr/>
                        <a:lstStyle/>
                        <a:p>
                          <a:pPr algn="r"/>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5"/>
                      </a:ext>
                    </a:extLst>
                  </a:tr>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𝑖</m:t>
                                </m:r>
                                <m:r>
                                  <a:rPr lang="en-US" sz="2000" b="0" i="1" dirty="0">
                                    <a:latin typeface="Cambria Math" panose="02040503050406030204" pitchFamily="18" charset="0"/>
                                  </a:rPr>
                                  <m:t> – 1</m:t>
                                </m:r>
                              </m:oMath>
                            </m:oMathPara>
                          </a14:m>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r>
                                  <a:rPr lang="en-US" sz="2000" b="0" i="1" dirty="0" smtClean="0">
                                    <a:latin typeface="Cambria Math" panose="02040503050406030204" pitchFamily="18" charset="0"/>
                                  </a:rPr>
                                  <m:t>𝑖</m:t>
                                </m:r>
                                <m:r>
                                  <a:rPr lang="en-US" b="0" i="1" dirty="0">
                                    <a:latin typeface="Cambria Math" panose="02040503050406030204" pitchFamily="18" charset="0"/>
                                  </a:rPr>
                                  <m:t>−1</m:t>
                                </m:r>
                                <m:r>
                                  <a:rPr lang="en-US" sz="2000" b="0" i="1" dirty="0">
                                    <a:latin typeface="Cambria Math" panose="02040503050406030204" pitchFamily="18" charset="0"/>
                                  </a:rPr>
                                  <m:t>)</m:t>
                                </m:r>
                                <m:r>
                                  <a:rPr lang="el-GR" sz="2000" b="0" i="1" dirty="0">
                                    <a:latin typeface="Cambria Math" panose="02040503050406030204" pitchFamily="18" charset="0"/>
                                  </a:rPr>
                                  <m:t>𝛿</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6"/>
                      </a:ext>
                    </a:extLst>
                  </a:tr>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𝑖</m:t>
                                </m:r>
                              </m:oMath>
                            </m:oMathPara>
                          </a14:m>
                          <a:endParaRPr lang="en-US" sz="2000" b="0" i="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𝑖</m:t>
                                </m:r>
                                <m:r>
                                  <a:rPr lang="el-GR" sz="2000" b="0" i="1" dirty="0">
                                    <a:latin typeface="Cambria Math" panose="02040503050406030204" pitchFamily="18" charset="0"/>
                                  </a:rPr>
                                  <m:t>𝛿</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dirty="0"/>
                        </a:p>
                      </a:txBody>
                      <a:tcPr anchor="ctr"/>
                    </a:tc>
                    <a:tc>
                      <a:txBody>
                        <a:bodyPr/>
                        <a:lstStyle/>
                        <a:p>
                          <a:pPr algn="ctr"/>
                          <a:endParaRPr lang="en-US" sz="2000" b="0" dirty="0"/>
                        </a:p>
                      </a:txBody>
                      <a:tcPr anchor="ctr"/>
                    </a:tc>
                    <a:tc>
                      <a:txBody>
                        <a:bodyPr/>
                        <a:lstStyle/>
                        <a:p>
                          <a:pPr algn="ctr"/>
                          <a:endParaRPr lang="en-US" sz="2000" b="0" dirty="0"/>
                        </a:p>
                      </a:txBody>
                      <a:tcPr anchor="ctr"/>
                    </a:tc>
                    <a:extLst>
                      <a:ext uri="{0D108BD9-81ED-4DB2-BD59-A6C34878D82A}">
                        <a16:rowId xmlns:a16="http://schemas.microsoft.com/office/drawing/2014/main" val="10007"/>
                      </a:ext>
                    </a:extLst>
                  </a:tr>
                  <a:tr h="523663">
                    <a:tc>
                      <a:txBody>
                        <a:bodyPr/>
                        <a:lstStyle/>
                        <a:p>
                          <a:pPr algn="r"/>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b="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endParaRPr lang="en-US" sz="2000" b="0" dirty="0"/>
                        </a:p>
                      </a:txBody>
                      <a:tcPr anchor="ctr"/>
                    </a:tc>
                    <a:tc>
                      <a:txBody>
                        <a:bodyPr/>
                        <a:lstStyle/>
                        <a:p>
                          <a:pPr algn="ctr"/>
                          <a:endParaRPr lang="en-US" sz="2000" b="0"/>
                        </a:p>
                      </a:txBody>
                      <a:tcPr anchor="ctr"/>
                    </a:tc>
                    <a:tc>
                      <a:txBody>
                        <a:bodyPr/>
                        <a:lstStyle/>
                        <a:p>
                          <a:pPr algn="ctr"/>
                          <a:endParaRPr lang="en-US" sz="2000" b="0"/>
                        </a:p>
                      </a:txBody>
                      <a:tcPr anchor="ctr"/>
                    </a:tc>
                    <a:tc>
                      <a:txBody>
                        <a:bodyPr/>
                        <a:lstStyle/>
                        <a:p>
                          <a:pPr algn="ctr"/>
                          <a:endParaRPr lang="en-US" sz="2000" b="0"/>
                        </a:p>
                      </a:txBody>
                      <a:tcPr anchor="ctr"/>
                    </a:tc>
                    <a:tc>
                      <a:txBody>
                        <a:bodyPr/>
                        <a:lstStyle/>
                        <a:p>
                          <a:pPr algn="ctr"/>
                          <a:endParaRPr lang="en-US" sz="2000" b="0" dirty="0"/>
                        </a:p>
                      </a:txBody>
                      <a:tcPr anchor="ctr"/>
                    </a:tc>
                    <a:tc>
                      <a:txBody>
                        <a:bodyPr/>
                        <a:lstStyle/>
                        <a:p>
                          <a:pPr algn="ctr"/>
                          <a:endParaRPr lang="en-US" sz="2000" b="0" dirty="0"/>
                        </a:p>
                      </a:txBody>
                      <a:tcPr anchor="ctr"/>
                    </a:tc>
                    <a:tc>
                      <a:txBody>
                        <a:bodyPr/>
                        <a:lstStyle/>
                        <a:p>
                          <a:pPr algn="ctr"/>
                          <a:endParaRPr lang="en-US" sz="2000" b="0" dirty="0"/>
                        </a:p>
                      </a:txBody>
                      <a:tcPr anchor="ctr"/>
                    </a:tc>
                    <a:extLst>
                      <a:ext uri="{0D108BD9-81ED-4DB2-BD59-A6C34878D82A}">
                        <a16:rowId xmlns:a16="http://schemas.microsoft.com/office/drawing/2014/main" val="10008"/>
                      </a:ext>
                    </a:extLst>
                  </a:tr>
                  <a:tr h="523663">
                    <a:tc>
                      <a:txBody>
                        <a:bodyPr/>
                        <a:lstStyle/>
                        <a:p>
                          <a:pPr algn="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𝑚</m:t>
                                </m:r>
                              </m:oMath>
                            </m:oMathPara>
                          </a14:m>
                          <a:endParaRPr lang="en-US" sz="2000" b="0" i="1"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𝑚</m:t>
                                </m:r>
                                <m:r>
                                  <a:rPr lang="el-GR" sz="2000" b="0" i="1" dirty="0">
                                    <a:latin typeface="Cambria Math" panose="02040503050406030204" pitchFamily="18" charset="0"/>
                                  </a:rPr>
                                  <m:t>𝛿</m:t>
                                </m:r>
                              </m:oMath>
                            </m:oMathPara>
                          </a14:m>
                          <a:endParaRPr lang="en-US" sz="2000" b="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000" b="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dirty="0"/>
                        </a:p>
                      </a:txBody>
                      <a:tcPr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523663">
                    <a:tc>
                      <a:txBody>
                        <a:bodyPr/>
                        <a:lstStyle/>
                        <a:p>
                          <a:pPr algn="ctr"/>
                          <a:endParaRPr lang="en-US" sz="2000" b="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0</m:t>
                                </m:r>
                              </m:oMath>
                            </m:oMathPara>
                          </a14:m>
                          <a:endParaRPr lang="en-US" sz="2000" b="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1</m:t>
                                </m:r>
                              </m:oMath>
                            </m:oMathPara>
                          </a14:m>
                          <a:endParaRPr lang="en-US" sz="2000"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2</m:t>
                                </m:r>
                              </m:oMath>
                            </m:oMathPara>
                          </a14:m>
                          <a:endParaRPr lang="en-US" sz="2000"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b="0" i="1" baseline="-250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baseline="0" dirty="0" smtClean="0">
                                    <a:latin typeface="Cambria Math" panose="02040503050406030204" pitchFamily="18" charset="0"/>
                                  </a:rPr>
                                  <m:t>𝑗</m:t>
                                </m:r>
                                <m:r>
                                  <a:rPr lang="en-US" sz="2000" b="0" i="1" baseline="0" dirty="0" smtClean="0">
                                    <a:latin typeface="Cambria Math" panose="02040503050406030204" pitchFamily="18" charset="0"/>
                                  </a:rPr>
                                  <m:t> − 1</m:t>
                                </m:r>
                              </m:oMath>
                            </m:oMathPara>
                          </a14:m>
                          <a:endParaRPr lang="en-US" sz="2000"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𝑗</m:t>
                                </m:r>
                              </m:oMath>
                            </m:oMathPara>
                          </a14:m>
                          <a:endParaRPr lang="en-US" sz="2000" b="0" i="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oMath>
                            </m:oMathPara>
                          </a14:m>
                          <a:endParaRPr lang="en-US" sz="2000" b="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𝑛</m:t>
                                </m:r>
                              </m:oMath>
                            </m:oMathPara>
                          </a14:m>
                          <a:endParaRPr lang="en-US" sz="2000" b="0" i="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4228415156"/>
                  </p:ext>
                </p:extLst>
              </p:nvPr>
            </p:nvGraphicFramePr>
            <p:xfrm>
              <a:off x="609600" y="1916434"/>
              <a:ext cx="10972800" cy="4712967"/>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219200">
                      <a:extLst>
                        <a:ext uri="{9D8B030D-6E8A-4147-A177-3AD203B41FA5}">
                          <a16:colId xmlns:a16="http://schemas.microsoft.com/office/drawing/2014/main" val="20008"/>
                        </a:ext>
                      </a:extLst>
                    </a:gridCol>
                    <a:gridCol w="1219200">
                      <a:extLst>
                        <a:ext uri="{9D8B030D-6E8A-4147-A177-3AD203B41FA5}">
                          <a16:colId xmlns:a16="http://schemas.microsoft.com/office/drawing/2014/main" val="20012"/>
                        </a:ext>
                      </a:extLst>
                    </a:gridCol>
                  </a:tblGrid>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1163" r="-801500" b="-8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1163" r="-701500" b="-800000"/>
                          </a:stretch>
                        </a:blipFill>
                      </a:tcPr>
                    </a:tc>
                    <a:tc>
                      <a:txBody>
                        <a:bodyPr/>
                        <a:lstStyle/>
                        <a:p>
                          <a:endParaRPr lang="en-US"/>
                        </a:p>
                      </a:txBody>
                      <a:tcPr anchor="ctr">
                        <a:blipFill>
                          <a:blip r:embed="rId4"/>
                          <a:stretch>
                            <a:fillRect l="-200000" t="-1163" r="-601500" b="-800000"/>
                          </a:stretch>
                        </a:blipFill>
                      </a:tcPr>
                    </a:tc>
                    <a:tc>
                      <a:txBody>
                        <a:bodyPr/>
                        <a:lstStyle/>
                        <a:p>
                          <a:endParaRPr lang="en-US"/>
                        </a:p>
                      </a:txBody>
                      <a:tcPr anchor="ctr">
                        <a:blipFill>
                          <a:blip r:embed="rId4"/>
                          <a:stretch>
                            <a:fillRect l="-300000" t="-1163" r="-501500" b="-800000"/>
                          </a:stretch>
                        </a:blipFill>
                      </a:tcPr>
                    </a:tc>
                    <a:tc>
                      <a:txBody>
                        <a:bodyPr/>
                        <a:lstStyle/>
                        <a:p>
                          <a:endParaRPr lang="en-US"/>
                        </a:p>
                      </a:txBody>
                      <a:tcPr anchor="ctr">
                        <a:blipFill>
                          <a:blip r:embed="rId4"/>
                          <a:stretch>
                            <a:fillRect l="-400000" t="-1163" r="-401500" b="-800000"/>
                          </a:stretch>
                        </a:blipFill>
                      </a:tcPr>
                    </a:tc>
                    <a:tc>
                      <a:txBody>
                        <a:bodyPr/>
                        <a:lstStyle/>
                        <a:p>
                          <a:endParaRPr lang="en-US"/>
                        </a:p>
                      </a:txBody>
                      <a:tcPr anchor="ctr">
                        <a:blipFill>
                          <a:blip r:embed="rId4"/>
                          <a:stretch>
                            <a:fillRect l="-500000" t="-1163" r="-301500" b="-800000"/>
                          </a:stretch>
                        </a:blipFill>
                      </a:tcPr>
                    </a:tc>
                    <a:tc>
                      <a:txBody>
                        <a:bodyPr/>
                        <a:lstStyle/>
                        <a:p>
                          <a:endParaRPr lang="en-US"/>
                        </a:p>
                      </a:txBody>
                      <a:tcPr anchor="ctr">
                        <a:blipFill>
                          <a:blip r:embed="rId4"/>
                          <a:stretch>
                            <a:fillRect l="-600000" t="-1163" r="-201500" b="-800000"/>
                          </a:stretch>
                        </a:blipFill>
                      </a:tcPr>
                    </a:tc>
                    <a:tc>
                      <a:txBody>
                        <a:bodyPr/>
                        <a:lstStyle/>
                        <a:p>
                          <a:endParaRPr lang="en-US"/>
                        </a:p>
                      </a:txBody>
                      <a:tcPr anchor="ctr">
                        <a:blipFill>
                          <a:blip r:embed="rId4"/>
                          <a:stretch>
                            <a:fillRect l="-700000" t="-1163" r="-101500" b="-800000"/>
                          </a:stretch>
                        </a:blipFill>
                      </a:tcPr>
                    </a:tc>
                    <a:tc>
                      <a:txBody>
                        <a:bodyPr/>
                        <a:lstStyle/>
                        <a:p>
                          <a:endParaRPr lang="en-US"/>
                        </a:p>
                      </a:txBody>
                      <a:tcPr anchor="ctr">
                        <a:blipFill>
                          <a:blip r:embed="rId4"/>
                          <a:stretch>
                            <a:fillRect l="-800000" t="-1163" r="-1500" b="-800000"/>
                          </a:stretch>
                        </a:blipFill>
                      </a:tcPr>
                    </a:tc>
                    <a:extLst>
                      <a:ext uri="{0D108BD9-81ED-4DB2-BD59-A6C34878D82A}">
                        <a16:rowId xmlns:a16="http://schemas.microsoft.com/office/drawing/2014/main" val="10000"/>
                      </a:ext>
                    </a:extLst>
                  </a:tr>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101163" r="-801500" b="-7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101163" r="-701500" b="-700000"/>
                          </a:stretch>
                        </a:blip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1"/>
                      </a:ext>
                    </a:extLst>
                  </a:tr>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201163" r="-801500" b="-6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201163" r="-701500" b="-600000"/>
                          </a:stretch>
                        </a:blip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extLst>
                      <a:ext uri="{0D108BD9-81ED-4DB2-BD59-A6C34878D82A}">
                        <a16:rowId xmlns:a16="http://schemas.microsoft.com/office/drawing/2014/main" val="10002"/>
                      </a:ext>
                    </a:extLst>
                  </a:tr>
                  <a:tr h="523663">
                    <a:tc>
                      <a:txBody>
                        <a:bodyPr/>
                        <a:lstStyle/>
                        <a:p>
                          <a:pPr algn="r"/>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301163" r="-701500" b="-500000"/>
                          </a:stretch>
                        </a:blip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5"/>
                      </a:ext>
                    </a:extLst>
                  </a:tr>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401163" r="-801500" b="-4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401163" r="-701500" b="-400000"/>
                          </a:stretch>
                        </a:blip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85000"/>
                          </a:schemeClr>
                        </a:solidFill>
                      </a:tcPr>
                    </a:tc>
                    <a:extLst>
                      <a:ext uri="{0D108BD9-81ED-4DB2-BD59-A6C34878D82A}">
                        <a16:rowId xmlns:a16="http://schemas.microsoft.com/office/drawing/2014/main" val="10006"/>
                      </a:ext>
                    </a:extLst>
                  </a:tr>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501163" r="-801500"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501163" r="-701500" b="-300000"/>
                          </a:stretch>
                        </a:blipFill>
                      </a:tcPr>
                    </a:tc>
                    <a:tc>
                      <a:txBody>
                        <a:bodyPr/>
                        <a:lstStyle/>
                        <a:p>
                          <a:pPr algn="ctr"/>
                          <a:endParaRPr lang="en-US" sz="2000" b="0" dirty="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a:p>
                      </a:txBody>
                      <a:tcPr anchor="ctr">
                        <a:solidFill>
                          <a:schemeClr val="bg1">
                            <a:lumMod val="85000"/>
                          </a:schemeClr>
                        </a:solidFill>
                      </a:tcPr>
                    </a:tc>
                    <a:tc>
                      <a:txBody>
                        <a:bodyPr/>
                        <a:lstStyle/>
                        <a:p>
                          <a:pPr algn="ctr"/>
                          <a:endParaRPr lang="en-US" sz="2000" b="0" dirty="0"/>
                        </a:p>
                      </a:txBody>
                      <a:tcPr anchor="ctr">
                        <a:solidFill>
                          <a:schemeClr val="bg1">
                            <a:lumMod val="65000"/>
                          </a:schemeClr>
                        </a:solidFill>
                      </a:tcPr>
                    </a:tc>
                    <a:tc>
                      <a:txBody>
                        <a:bodyPr/>
                        <a:lstStyle/>
                        <a:p>
                          <a:pPr algn="ctr"/>
                          <a:endParaRPr lang="en-US" sz="2000" b="0" dirty="0"/>
                        </a:p>
                      </a:txBody>
                      <a:tcPr anchor="ctr"/>
                    </a:tc>
                    <a:tc>
                      <a:txBody>
                        <a:bodyPr/>
                        <a:lstStyle/>
                        <a:p>
                          <a:pPr algn="ctr"/>
                          <a:endParaRPr lang="en-US" sz="2000" b="0" dirty="0"/>
                        </a:p>
                      </a:txBody>
                      <a:tcPr anchor="ctr"/>
                    </a:tc>
                    <a:tc>
                      <a:txBody>
                        <a:bodyPr/>
                        <a:lstStyle/>
                        <a:p>
                          <a:pPr algn="ctr"/>
                          <a:endParaRPr lang="en-US" sz="2000" b="0" dirty="0"/>
                        </a:p>
                      </a:txBody>
                      <a:tcPr anchor="ctr"/>
                    </a:tc>
                    <a:extLst>
                      <a:ext uri="{0D108BD9-81ED-4DB2-BD59-A6C34878D82A}">
                        <a16:rowId xmlns:a16="http://schemas.microsoft.com/office/drawing/2014/main" val="10007"/>
                      </a:ext>
                    </a:extLst>
                  </a:tr>
                  <a:tr h="523663">
                    <a:tc>
                      <a:txBody>
                        <a:bodyPr/>
                        <a:lstStyle/>
                        <a:p>
                          <a:pPr algn="r"/>
                          <a:endParaRPr 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00000" t="-601163" r="-701500" b="-200000"/>
                          </a:stretch>
                        </a:blipFill>
                      </a:tcPr>
                    </a:tc>
                    <a:tc>
                      <a:txBody>
                        <a:bodyPr/>
                        <a:lstStyle/>
                        <a:p>
                          <a:pPr algn="ctr"/>
                          <a:endParaRPr lang="en-US" sz="2000" b="0" dirty="0"/>
                        </a:p>
                      </a:txBody>
                      <a:tcPr anchor="ctr"/>
                    </a:tc>
                    <a:tc>
                      <a:txBody>
                        <a:bodyPr/>
                        <a:lstStyle/>
                        <a:p>
                          <a:pPr algn="ctr"/>
                          <a:endParaRPr lang="en-US" sz="2000" b="0"/>
                        </a:p>
                      </a:txBody>
                      <a:tcPr anchor="ctr"/>
                    </a:tc>
                    <a:tc>
                      <a:txBody>
                        <a:bodyPr/>
                        <a:lstStyle/>
                        <a:p>
                          <a:pPr algn="ctr"/>
                          <a:endParaRPr lang="en-US" sz="2000" b="0"/>
                        </a:p>
                      </a:txBody>
                      <a:tcPr anchor="ctr"/>
                    </a:tc>
                    <a:tc>
                      <a:txBody>
                        <a:bodyPr/>
                        <a:lstStyle/>
                        <a:p>
                          <a:pPr algn="ctr"/>
                          <a:endParaRPr lang="en-US" sz="2000" b="0"/>
                        </a:p>
                      </a:txBody>
                      <a:tcPr anchor="ctr"/>
                    </a:tc>
                    <a:tc>
                      <a:txBody>
                        <a:bodyPr/>
                        <a:lstStyle/>
                        <a:p>
                          <a:pPr algn="ctr"/>
                          <a:endParaRPr lang="en-US" sz="2000" b="0" dirty="0"/>
                        </a:p>
                      </a:txBody>
                      <a:tcPr anchor="ctr"/>
                    </a:tc>
                    <a:tc>
                      <a:txBody>
                        <a:bodyPr/>
                        <a:lstStyle/>
                        <a:p>
                          <a:pPr algn="ctr"/>
                          <a:endParaRPr lang="en-US" sz="2000" b="0" dirty="0"/>
                        </a:p>
                      </a:txBody>
                      <a:tcPr anchor="ctr"/>
                    </a:tc>
                    <a:tc>
                      <a:txBody>
                        <a:bodyPr/>
                        <a:lstStyle/>
                        <a:p>
                          <a:pPr algn="ctr"/>
                          <a:endParaRPr lang="en-US" sz="2000" b="0" dirty="0"/>
                        </a:p>
                      </a:txBody>
                      <a:tcPr anchor="ctr"/>
                    </a:tc>
                    <a:extLst>
                      <a:ext uri="{0D108BD9-81ED-4DB2-BD59-A6C34878D82A}">
                        <a16:rowId xmlns:a16="http://schemas.microsoft.com/office/drawing/2014/main" val="10008"/>
                      </a:ext>
                    </a:extLst>
                  </a:tr>
                  <a:tr h="523663">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701163" r="-801500"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4"/>
                          <a:stretch>
                            <a:fillRect l="-100000" t="-701163" r="-701500" b="-100000"/>
                          </a:stretch>
                        </a:blipFill>
                      </a:tcPr>
                    </a:tc>
                    <a:tc>
                      <a:txBody>
                        <a:bodyPr/>
                        <a:lstStyle/>
                        <a:p>
                          <a:pPr algn="ctr"/>
                          <a:endParaRPr lang="en-US" sz="2000" b="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a:p>
                      </a:txBody>
                      <a:tcPr anchor="ctr">
                        <a:lnB w="12700" cap="flat" cmpd="sng" algn="ctr">
                          <a:solidFill>
                            <a:schemeClr val="tx1"/>
                          </a:solidFill>
                          <a:prstDash val="solid"/>
                          <a:round/>
                          <a:headEnd type="none" w="med" len="med"/>
                          <a:tailEnd type="none" w="med" len="med"/>
                        </a:lnB>
                      </a:tcPr>
                    </a:tc>
                    <a:tc>
                      <a:txBody>
                        <a:bodyPr/>
                        <a:lstStyle/>
                        <a:p>
                          <a:pPr algn="ctr"/>
                          <a:endParaRPr lang="en-US" sz="2000" b="0" dirty="0"/>
                        </a:p>
                      </a:txBody>
                      <a:tcPr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1"/>
                      </a:ext>
                    </a:extLst>
                  </a:tr>
                  <a:tr h="523663">
                    <a:tc>
                      <a:txBody>
                        <a:bodyPr/>
                        <a:lstStyle/>
                        <a:p>
                          <a:pPr algn="ctr"/>
                          <a:endParaRPr lang="en-US" sz="2000" b="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100000" t="-801163" r="-7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200000" t="-801163" r="-6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300000" t="-801163" r="-5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400000" t="-801163" r="-4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500000" t="-801163" r="-3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600000" t="-801163" r="-2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700000" t="-801163" r="-101500"/>
                          </a:stretch>
                        </a:blipFill>
                      </a:tcPr>
                    </a:tc>
                    <a:tc>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800000" t="-801163" r="-1500"/>
                          </a:stretch>
                        </a:blipFill>
                      </a:tcPr>
                    </a:tc>
                    <a:extLst>
                      <a:ext uri="{0D108BD9-81ED-4DB2-BD59-A6C34878D82A}">
                        <a16:rowId xmlns:a16="http://schemas.microsoft.com/office/drawing/2014/main" val="10012"/>
                      </a:ext>
                    </a:extLst>
                  </a:tr>
                </a:tbl>
              </a:graphicData>
            </a:graphic>
          </p:graphicFrame>
        </mc:Fallback>
      </mc:AlternateContent>
      <p:cxnSp>
        <p:nvCxnSpPr>
          <p:cNvPr id="6" name="Straight Arrow Connector 5"/>
          <p:cNvCxnSpPr/>
          <p:nvPr/>
        </p:nvCxnSpPr>
        <p:spPr>
          <a:xfrm>
            <a:off x="8534400" y="4267203"/>
            <a:ext cx="0" cy="457200"/>
          </a:xfrm>
          <a:prstGeom prst="straightConnector1">
            <a:avLst/>
          </a:prstGeom>
          <a:ln w="38100">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772400" y="4352910"/>
            <a:ext cx="457200" cy="381000"/>
          </a:xfrm>
          <a:prstGeom prst="straightConnector1">
            <a:avLst/>
          </a:prstGeom>
          <a:ln w="38100">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a:off x="8001000" y="4648200"/>
            <a:ext cx="0" cy="457200"/>
          </a:xfrm>
          <a:prstGeom prst="straightConnector1">
            <a:avLst/>
          </a:prstGeom>
          <a:ln w="38100">
            <a:solidFill>
              <a:schemeClr val="tx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909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alignment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Find the minimum cost to  align:</a:t>
                </a:r>
              </a:p>
              <a:p>
                <a:pPr lvl="1"/>
                <a:r>
                  <a:rPr lang="en-US" dirty="0"/>
                  <a:t>"tarnish"</a:t>
                </a:r>
              </a:p>
              <a:p>
                <a:pPr lvl="1"/>
                <a:r>
                  <a:rPr lang="en-US" dirty="0"/>
                  <a:t>"strength"</a:t>
                </a:r>
              </a:p>
              <a:p>
                <a:r>
                  <a:rPr lang="en-US" dirty="0"/>
                  <a:t>The cost of an insertion (or deletion) </a:t>
                </a:r>
                <a14:m>
                  <m:oMath xmlns:m="http://schemas.openxmlformats.org/officeDocument/2006/math">
                    <m:r>
                      <a:rPr lang="el-GR" i="1" dirty="0" smtClean="0">
                        <a:latin typeface="Cambria Math" panose="02040503050406030204" pitchFamily="18" charset="0"/>
                      </a:rPr>
                      <m:t>𝛿</m:t>
                    </m:r>
                  </m:oMath>
                </a14:m>
                <a:r>
                  <a:rPr lang="en-US" dirty="0"/>
                  <a:t> is </a:t>
                </a:r>
                <a14:m>
                  <m:oMath xmlns:m="http://schemas.openxmlformats.org/officeDocument/2006/math">
                    <m:r>
                      <a:rPr lang="en-US" i="1" dirty="0" smtClean="0">
                        <a:latin typeface="Cambria Math" panose="02040503050406030204" pitchFamily="18" charset="0"/>
                      </a:rPr>
                      <m:t>1</m:t>
                    </m:r>
                  </m:oMath>
                </a14:m>
                <a:endParaRPr lang="en-US" dirty="0"/>
              </a:p>
              <a:p>
                <a:r>
                  <a:rPr lang="en-US" dirty="0"/>
                  <a:t>The cost of replacing any letter with a different letter is </a:t>
                </a:r>
                <a14:m>
                  <m:oMath xmlns:m="http://schemas.openxmlformats.org/officeDocument/2006/math">
                    <m:r>
                      <a:rPr lang="en-US" i="1" dirty="0" smtClean="0">
                        <a:latin typeface="Cambria Math" panose="02040503050406030204" pitchFamily="18" charset="0"/>
                      </a:rPr>
                      <m:t>1</m:t>
                    </m:r>
                  </m:oMath>
                </a14:m>
                <a:endParaRPr lang="en-US" dirty="0"/>
              </a:p>
              <a:p>
                <a:r>
                  <a:rPr lang="en-US" dirty="0"/>
                  <a:t>The cost of "replacing" any letter with itself is </a:t>
                </a:r>
                <a14:m>
                  <m:oMath xmlns:m="http://schemas.openxmlformats.org/officeDocument/2006/math">
                    <m:r>
                      <a:rPr lang="en-US" i="1" dirty="0" smtClean="0">
                        <a:latin typeface="Cambria Math" panose="02040503050406030204" pitchFamily="18" charset="0"/>
                      </a:rPr>
                      <m: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659"/>
                </a:stretch>
              </a:blipFill>
            </p:spPr>
            <p:txBody>
              <a:bodyPr/>
              <a:lstStyle/>
              <a:p>
                <a:r>
                  <a:rPr lang="en-US">
                    <a:noFill/>
                  </a:rPr>
                  <a:t> </a:t>
                </a:r>
              </a:p>
            </p:txBody>
          </p:sp>
        </mc:Fallback>
      </mc:AlternateContent>
    </p:spTree>
    <p:extLst>
      <p:ext uri="{BB962C8B-B14F-4D97-AF65-F5344CB8AC3E}">
        <p14:creationId xmlns:p14="http://schemas.microsoft.com/office/powerpoint/2010/main" val="16887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CAB7-6602-4F6F-8FF3-B9E83C0861A6}"/>
              </a:ext>
            </a:extLst>
          </p:cNvPr>
          <p:cNvSpPr>
            <a:spLocks noGrp="1"/>
          </p:cNvSpPr>
          <p:nvPr>
            <p:ph type="title"/>
          </p:nvPr>
        </p:nvSpPr>
        <p:spPr/>
        <p:txBody>
          <a:bodyPr/>
          <a:lstStyle/>
          <a:p>
            <a:r>
              <a:rPr lang="en-US" dirty="0"/>
              <a:t>Fill in the table</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1A84F62E-E137-4AB8-867F-C0150A58BF43}"/>
                  </a:ext>
                </a:extLst>
              </p:cNvPr>
              <p:cNvGraphicFramePr>
                <a:graphicFrameLocks noGrp="1"/>
              </p:cNvGraphicFramePr>
              <p:nvPr>
                <p:ph idx="1"/>
                <p:extLst>
                  <p:ext uri="{D42A27DB-BD31-4B8C-83A1-F6EECF244321}">
                    <p14:modId xmlns:p14="http://schemas.microsoft.com/office/powerpoint/2010/main" val="2144894677"/>
                  </p:ext>
                </p:extLst>
              </p:nvPr>
            </p:nvGraphicFramePr>
            <p:xfrm>
              <a:off x="152400" y="1600200"/>
              <a:ext cx="11201400" cy="485458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604115324"/>
                        </a:ext>
                      </a:extLst>
                    </a:gridCol>
                    <a:gridCol w="1244600">
                      <a:extLst>
                        <a:ext uri="{9D8B030D-6E8A-4147-A177-3AD203B41FA5}">
                          <a16:colId xmlns:a16="http://schemas.microsoft.com/office/drawing/2014/main" val="2685964313"/>
                        </a:ext>
                      </a:extLst>
                    </a:gridCol>
                    <a:gridCol w="1244600">
                      <a:extLst>
                        <a:ext uri="{9D8B030D-6E8A-4147-A177-3AD203B41FA5}">
                          <a16:colId xmlns:a16="http://schemas.microsoft.com/office/drawing/2014/main" val="78850547"/>
                        </a:ext>
                      </a:extLst>
                    </a:gridCol>
                    <a:gridCol w="1244600">
                      <a:extLst>
                        <a:ext uri="{9D8B030D-6E8A-4147-A177-3AD203B41FA5}">
                          <a16:colId xmlns:a16="http://schemas.microsoft.com/office/drawing/2014/main" val="291342045"/>
                        </a:ext>
                      </a:extLst>
                    </a:gridCol>
                    <a:gridCol w="1244600">
                      <a:extLst>
                        <a:ext uri="{9D8B030D-6E8A-4147-A177-3AD203B41FA5}">
                          <a16:colId xmlns:a16="http://schemas.microsoft.com/office/drawing/2014/main" val="2187871779"/>
                        </a:ext>
                      </a:extLst>
                    </a:gridCol>
                    <a:gridCol w="1244600">
                      <a:extLst>
                        <a:ext uri="{9D8B030D-6E8A-4147-A177-3AD203B41FA5}">
                          <a16:colId xmlns:a16="http://schemas.microsoft.com/office/drawing/2014/main" val="2028875099"/>
                        </a:ext>
                      </a:extLst>
                    </a:gridCol>
                    <a:gridCol w="1244600">
                      <a:extLst>
                        <a:ext uri="{9D8B030D-6E8A-4147-A177-3AD203B41FA5}">
                          <a16:colId xmlns:a16="http://schemas.microsoft.com/office/drawing/2014/main" val="961959807"/>
                        </a:ext>
                      </a:extLst>
                    </a:gridCol>
                    <a:gridCol w="1244600">
                      <a:extLst>
                        <a:ext uri="{9D8B030D-6E8A-4147-A177-3AD203B41FA5}">
                          <a16:colId xmlns:a16="http://schemas.microsoft.com/office/drawing/2014/main" val="440962400"/>
                        </a:ext>
                      </a:extLst>
                    </a:gridCol>
                    <a:gridCol w="1244600">
                      <a:extLst>
                        <a:ext uri="{9D8B030D-6E8A-4147-A177-3AD203B41FA5}">
                          <a16:colId xmlns:a16="http://schemas.microsoft.com/office/drawing/2014/main" val="1313517557"/>
                        </a:ext>
                      </a:extLst>
                    </a:gridCol>
                  </a:tblGrid>
                  <a:tr h="485458">
                    <a:tc>
                      <a:txBody>
                        <a:bodyPr/>
                        <a:lstStyle/>
                        <a:p>
                          <a:endParaRPr lang="en-US" sz="2400" dirty="0"/>
                        </a:p>
                      </a:txBody>
                      <a:tcPr anchor="ctr">
                        <a:noFill/>
                      </a:tcPr>
                    </a:tc>
                    <a:tc>
                      <a:txBody>
                        <a:bodyPr/>
                        <a:lstStyle/>
                        <a:p>
                          <a:endParaRPr lang="en-US" sz="24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t</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a</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r</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n</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err="1"/>
                            <a:t>i</a:t>
                          </a:r>
                          <a:endParaRPr lang="en-US" sz="2400" b="1"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s</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h</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466870"/>
                      </a:ext>
                    </a:extLst>
                  </a:tr>
                  <a:tr h="485458">
                    <a:tc>
                      <a:txBody>
                        <a:bodyPr/>
                        <a:lstStyle/>
                        <a:p>
                          <a:endParaRPr lang="en-US" sz="2400" dirty="0"/>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0</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1</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2</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3</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5</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6</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7</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1207309"/>
                      </a:ext>
                    </a:extLst>
                  </a:tr>
                  <a:tr h="485458">
                    <a:tc>
                      <a:txBody>
                        <a:bodyPr/>
                        <a:lstStyle/>
                        <a:p>
                          <a:pPr algn="r"/>
                          <a:r>
                            <a:rPr lang="en-US" sz="2400" b="1" dirty="0"/>
                            <a:t>s</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1</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821920"/>
                      </a:ext>
                    </a:extLst>
                  </a:tr>
                  <a:tr h="485458">
                    <a:tc>
                      <a:txBody>
                        <a:bodyPr/>
                        <a:lstStyle/>
                        <a:p>
                          <a:pPr algn="r"/>
                          <a:r>
                            <a:rPr lang="en-US" sz="2400" b="1" dirty="0"/>
                            <a:t>t</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2</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698067"/>
                      </a:ext>
                    </a:extLst>
                  </a:tr>
                  <a:tr h="485458">
                    <a:tc>
                      <a:txBody>
                        <a:bodyPr/>
                        <a:lstStyle/>
                        <a:p>
                          <a:pPr algn="r"/>
                          <a:r>
                            <a:rPr lang="en-US" sz="2400" b="1" dirty="0"/>
                            <a:t>r</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3</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5736630"/>
                      </a:ext>
                    </a:extLst>
                  </a:tr>
                  <a:tr h="485458">
                    <a:tc>
                      <a:txBody>
                        <a:bodyPr/>
                        <a:lstStyle/>
                        <a:p>
                          <a:pPr algn="r"/>
                          <a:r>
                            <a:rPr lang="en-US" sz="2400" b="1" dirty="0"/>
                            <a:t>e</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929718"/>
                      </a:ext>
                    </a:extLst>
                  </a:tr>
                  <a:tr h="485458">
                    <a:tc>
                      <a:txBody>
                        <a:bodyPr/>
                        <a:lstStyle/>
                        <a:p>
                          <a:pPr algn="r"/>
                          <a:r>
                            <a:rPr lang="en-US" sz="2400" b="1" dirty="0"/>
                            <a:t>n</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5</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31716"/>
                      </a:ext>
                    </a:extLst>
                  </a:tr>
                  <a:tr h="485458">
                    <a:tc>
                      <a:txBody>
                        <a:bodyPr/>
                        <a:lstStyle/>
                        <a:p>
                          <a:pPr algn="r"/>
                          <a:r>
                            <a:rPr lang="en-US" sz="2400" b="1" dirty="0"/>
                            <a:t>g</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6</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703471"/>
                      </a:ext>
                    </a:extLst>
                  </a:tr>
                  <a:tr h="485458">
                    <a:tc>
                      <a:txBody>
                        <a:bodyPr/>
                        <a:lstStyle/>
                        <a:p>
                          <a:pPr algn="r"/>
                          <a:r>
                            <a:rPr lang="en-US" sz="2400" b="1" dirty="0"/>
                            <a:t>t</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7</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028678"/>
                      </a:ext>
                    </a:extLst>
                  </a:tr>
                  <a:tr h="485458">
                    <a:tc>
                      <a:txBody>
                        <a:bodyPr/>
                        <a:lstStyle/>
                        <a:p>
                          <a:pPr algn="r"/>
                          <a:r>
                            <a:rPr lang="en-US" sz="2400" b="1" dirty="0"/>
                            <a:t>h</a:t>
                          </a:r>
                        </a:p>
                      </a:txBody>
                      <a:tcPr anchor="ctr">
                        <a:lnR w="12700" cap="flat" cmpd="sng" algn="ctr">
                          <a:solidFill>
                            <a:schemeClr val="tx1"/>
                          </a:solidFill>
                          <a:prstDash val="solid"/>
                          <a:round/>
                          <a:headEnd type="none" w="med" len="med"/>
                          <a:tailEnd type="none" w="med" len="med"/>
                        </a:lnR>
                        <a:noFill/>
                      </a:tcPr>
                    </a:tc>
                    <a:tc>
                      <a:txBody>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8</m:t>
                                </m:r>
                              </m:oMath>
                            </m:oMathPara>
                          </a14:m>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75789"/>
                      </a:ext>
                    </a:extLst>
                  </a:tr>
                </a:tbl>
              </a:graphicData>
            </a:graphic>
          </p:graphicFrame>
        </mc:Choice>
        <mc:Fallback xmlns="">
          <p:graphicFrame>
            <p:nvGraphicFramePr>
              <p:cNvPr id="4" name="Content Placeholder 3">
                <a:extLst>
                  <a:ext uri="{FF2B5EF4-FFF2-40B4-BE49-F238E27FC236}">
                    <a16:creationId xmlns:a16="http://schemas.microsoft.com/office/drawing/2014/main" id="{1A84F62E-E137-4AB8-867F-C0150A58BF43}"/>
                  </a:ext>
                </a:extLst>
              </p:cNvPr>
              <p:cNvGraphicFramePr>
                <a:graphicFrameLocks noGrp="1"/>
              </p:cNvGraphicFramePr>
              <p:nvPr>
                <p:ph idx="1"/>
                <p:extLst>
                  <p:ext uri="{D42A27DB-BD31-4B8C-83A1-F6EECF244321}">
                    <p14:modId xmlns:p14="http://schemas.microsoft.com/office/powerpoint/2010/main" val="2144894677"/>
                  </p:ext>
                </p:extLst>
              </p:nvPr>
            </p:nvGraphicFramePr>
            <p:xfrm>
              <a:off x="152400" y="1600200"/>
              <a:ext cx="11201400" cy="4854580"/>
            </p:xfrm>
            <a:graphic>
              <a:graphicData uri="http://schemas.openxmlformats.org/drawingml/2006/table">
                <a:tbl>
                  <a:tblPr bandRow="1">
                    <a:tableStyleId>{5C22544A-7EE6-4342-B048-85BDC9FD1C3A}</a:tableStyleId>
                  </a:tblPr>
                  <a:tblGrid>
                    <a:gridCol w="1244600">
                      <a:extLst>
                        <a:ext uri="{9D8B030D-6E8A-4147-A177-3AD203B41FA5}">
                          <a16:colId xmlns:a16="http://schemas.microsoft.com/office/drawing/2014/main" val="604115324"/>
                        </a:ext>
                      </a:extLst>
                    </a:gridCol>
                    <a:gridCol w="1244600">
                      <a:extLst>
                        <a:ext uri="{9D8B030D-6E8A-4147-A177-3AD203B41FA5}">
                          <a16:colId xmlns:a16="http://schemas.microsoft.com/office/drawing/2014/main" val="2685964313"/>
                        </a:ext>
                      </a:extLst>
                    </a:gridCol>
                    <a:gridCol w="1244600">
                      <a:extLst>
                        <a:ext uri="{9D8B030D-6E8A-4147-A177-3AD203B41FA5}">
                          <a16:colId xmlns:a16="http://schemas.microsoft.com/office/drawing/2014/main" val="78850547"/>
                        </a:ext>
                      </a:extLst>
                    </a:gridCol>
                    <a:gridCol w="1244600">
                      <a:extLst>
                        <a:ext uri="{9D8B030D-6E8A-4147-A177-3AD203B41FA5}">
                          <a16:colId xmlns:a16="http://schemas.microsoft.com/office/drawing/2014/main" val="291342045"/>
                        </a:ext>
                      </a:extLst>
                    </a:gridCol>
                    <a:gridCol w="1244600">
                      <a:extLst>
                        <a:ext uri="{9D8B030D-6E8A-4147-A177-3AD203B41FA5}">
                          <a16:colId xmlns:a16="http://schemas.microsoft.com/office/drawing/2014/main" val="2187871779"/>
                        </a:ext>
                      </a:extLst>
                    </a:gridCol>
                    <a:gridCol w="1244600">
                      <a:extLst>
                        <a:ext uri="{9D8B030D-6E8A-4147-A177-3AD203B41FA5}">
                          <a16:colId xmlns:a16="http://schemas.microsoft.com/office/drawing/2014/main" val="2028875099"/>
                        </a:ext>
                      </a:extLst>
                    </a:gridCol>
                    <a:gridCol w="1244600">
                      <a:extLst>
                        <a:ext uri="{9D8B030D-6E8A-4147-A177-3AD203B41FA5}">
                          <a16:colId xmlns:a16="http://schemas.microsoft.com/office/drawing/2014/main" val="961959807"/>
                        </a:ext>
                      </a:extLst>
                    </a:gridCol>
                    <a:gridCol w="1244600">
                      <a:extLst>
                        <a:ext uri="{9D8B030D-6E8A-4147-A177-3AD203B41FA5}">
                          <a16:colId xmlns:a16="http://schemas.microsoft.com/office/drawing/2014/main" val="440962400"/>
                        </a:ext>
                      </a:extLst>
                    </a:gridCol>
                    <a:gridCol w="1244600">
                      <a:extLst>
                        <a:ext uri="{9D8B030D-6E8A-4147-A177-3AD203B41FA5}">
                          <a16:colId xmlns:a16="http://schemas.microsoft.com/office/drawing/2014/main" val="1313517557"/>
                        </a:ext>
                      </a:extLst>
                    </a:gridCol>
                  </a:tblGrid>
                  <a:tr h="485458">
                    <a:tc>
                      <a:txBody>
                        <a:bodyPr/>
                        <a:lstStyle/>
                        <a:p>
                          <a:endParaRPr lang="en-US" sz="2400" dirty="0"/>
                        </a:p>
                      </a:txBody>
                      <a:tcPr anchor="ctr">
                        <a:noFill/>
                      </a:tcPr>
                    </a:tc>
                    <a:tc>
                      <a:txBody>
                        <a:bodyPr/>
                        <a:lstStyle/>
                        <a:p>
                          <a:endParaRPr lang="en-US" sz="2400"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t</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a</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r</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n</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err="1"/>
                            <a:t>i</a:t>
                          </a:r>
                          <a:endParaRPr lang="en-US" sz="2400" b="1" dirty="0"/>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s</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2400" b="1" dirty="0"/>
                            <a:t>h</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9466870"/>
                      </a:ext>
                    </a:extLst>
                  </a:tr>
                  <a:tr h="485458">
                    <a:tc>
                      <a:txBody>
                        <a:bodyPr/>
                        <a:lstStyle/>
                        <a:p>
                          <a:endParaRPr lang="en-US" sz="2400" dirty="0"/>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107595" r="-701961"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107595" r="-598537"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1471" t="-107595" r="-501471"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1471" t="-107595" r="-401471"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1471" t="-107595" r="-301471"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98537" t="-107595" r="-200000"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01961" t="-107595" r="-100980" b="-83417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01961" t="-107595" r="-980" b="-834177"/>
                          </a:stretch>
                        </a:blipFill>
                      </a:tcPr>
                    </a:tc>
                    <a:extLst>
                      <a:ext uri="{0D108BD9-81ED-4DB2-BD59-A6C34878D82A}">
                        <a16:rowId xmlns:a16="http://schemas.microsoft.com/office/drawing/2014/main" val="1711207309"/>
                      </a:ext>
                    </a:extLst>
                  </a:tr>
                  <a:tr h="485458">
                    <a:tc>
                      <a:txBody>
                        <a:bodyPr/>
                        <a:lstStyle/>
                        <a:p>
                          <a:pPr algn="r"/>
                          <a:r>
                            <a:rPr lang="en-US" sz="2400" b="1" dirty="0"/>
                            <a:t>s</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205000" r="-701961" b="-723750"/>
                          </a:stretch>
                        </a:blip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821920"/>
                      </a:ext>
                    </a:extLst>
                  </a:tr>
                  <a:tr h="485458">
                    <a:tc>
                      <a:txBody>
                        <a:bodyPr/>
                        <a:lstStyle/>
                        <a:p>
                          <a:pPr algn="r"/>
                          <a:r>
                            <a:rPr lang="en-US" sz="2400" b="1" dirty="0"/>
                            <a:t>t</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305000" r="-701961" b="-623750"/>
                          </a:stretch>
                        </a:blip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698067"/>
                      </a:ext>
                    </a:extLst>
                  </a:tr>
                  <a:tr h="485458">
                    <a:tc>
                      <a:txBody>
                        <a:bodyPr/>
                        <a:lstStyle/>
                        <a:p>
                          <a:pPr algn="r"/>
                          <a:r>
                            <a:rPr lang="en-US" sz="2400" b="1" dirty="0"/>
                            <a:t>r</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405000" r="-701961" b="-523750"/>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5736630"/>
                      </a:ext>
                    </a:extLst>
                  </a:tr>
                  <a:tr h="485458">
                    <a:tc>
                      <a:txBody>
                        <a:bodyPr/>
                        <a:lstStyle/>
                        <a:p>
                          <a:pPr algn="r"/>
                          <a:r>
                            <a:rPr lang="en-US" sz="2400" b="1" dirty="0"/>
                            <a:t>e</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511392" r="-701961" b="-430380"/>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929718"/>
                      </a:ext>
                    </a:extLst>
                  </a:tr>
                  <a:tr h="485458">
                    <a:tc>
                      <a:txBody>
                        <a:bodyPr/>
                        <a:lstStyle/>
                        <a:p>
                          <a:pPr algn="r"/>
                          <a:r>
                            <a:rPr lang="en-US" sz="2400" b="1" dirty="0"/>
                            <a:t>n</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603750" r="-701961" b="-325000"/>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7931716"/>
                      </a:ext>
                    </a:extLst>
                  </a:tr>
                  <a:tr h="485458">
                    <a:tc>
                      <a:txBody>
                        <a:bodyPr/>
                        <a:lstStyle/>
                        <a:p>
                          <a:pPr algn="r"/>
                          <a:r>
                            <a:rPr lang="en-US" sz="2400" b="1" dirty="0"/>
                            <a:t>g</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703750" r="-701961" b="-225000"/>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5703471"/>
                      </a:ext>
                    </a:extLst>
                  </a:tr>
                  <a:tr h="485458">
                    <a:tc>
                      <a:txBody>
                        <a:bodyPr/>
                        <a:lstStyle/>
                        <a:p>
                          <a:pPr algn="r"/>
                          <a:r>
                            <a:rPr lang="en-US" sz="2400" b="1" dirty="0"/>
                            <a:t>t</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813924" r="-701961" b="-127848"/>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028678"/>
                      </a:ext>
                    </a:extLst>
                  </a:tr>
                  <a:tr h="485458">
                    <a:tc>
                      <a:txBody>
                        <a:bodyPr/>
                        <a:lstStyle/>
                        <a:p>
                          <a:pPr algn="r"/>
                          <a:r>
                            <a:rPr lang="en-US" sz="2400" b="1" dirty="0"/>
                            <a:t>h</a:t>
                          </a:r>
                        </a:p>
                      </a:txBody>
                      <a:tcPr anchor="ctr">
                        <a:lnR w="12700" cap="flat" cmpd="sng" algn="ctr">
                          <a:solidFill>
                            <a:schemeClr val="tx1"/>
                          </a:solidFill>
                          <a:prstDash val="solid"/>
                          <a:round/>
                          <a:headEnd type="none" w="med" len="med"/>
                          <a:tailEnd type="none" w="med" len="med"/>
                        </a:ln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980" t="-902500" r="-701961" b="-26250"/>
                          </a:stretch>
                        </a:blip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75789"/>
                      </a:ext>
                    </a:extLst>
                  </a:tr>
                </a:tbl>
              </a:graphicData>
            </a:graphic>
          </p:graphicFrame>
        </mc:Fallback>
      </mc:AlternateContent>
    </p:spTree>
    <p:extLst>
      <p:ext uri="{BB962C8B-B14F-4D97-AF65-F5344CB8AC3E}">
        <p14:creationId xmlns:p14="http://schemas.microsoft.com/office/powerpoint/2010/main" val="40224281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E6F9-070C-4641-953C-C0A93DC38130}"/>
              </a:ext>
            </a:extLst>
          </p:cNvPr>
          <p:cNvSpPr>
            <a:spLocks noGrp="1"/>
          </p:cNvSpPr>
          <p:nvPr>
            <p:ph type="title"/>
          </p:nvPr>
        </p:nvSpPr>
        <p:spPr/>
        <p:txBody>
          <a:bodyPr/>
          <a:lstStyle/>
          <a:p>
            <a:r>
              <a:rPr lang="en-US" dirty="0"/>
              <a:t>Ticket Out the Door</a:t>
            </a:r>
          </a:p>
        </p:txBody>
      </p:sp>
      <p:sp>
        <p:nvSpPr>
          <p:cNvPr id="3" name="Text Placeholder 2">
            <a:extLst>
              <a:ext uri="{FF2B5EF4-FFF2-40B4-BE49-F238E27FC236}">
                <a16:creationId xmlns:a16="http://schemas.microsoft.com/office/drawing/2014/main" id="{E18C7883-D20C-4C92-9A80-8226D8488D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278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time…</a:t>
            </a:r>
            <a:endParaRPr lang="en-US" dirty="0"/>
          </a:p>
        </p:txBody>
      </p:sp>
      <p:sp>
        <p:nvSpPr>
          <p:cNvPr id="3" name="Content Placeholder 2"/>
          <p:cNvSpPr>
            <a:spLocks noGrp="1"/>
          </p:cNvSpPr>
          <p:nvPr>
            <p:ph idx="1"/>
          </p:nvPr>
        </p:nvSpPr>
        <p:spPr/>
        <p:txBody>
          <a:bodyPr/>
          <a:lstStyle/>
          <a:p>
            <a:r>
              <a:rPr lang="en-US" dirty="0"/>
              <a:t>Review final third of the course</a:t>
            </a:r>
          </a:p>
          <a:p>
            <a:pPr lvl="1"/>
            <a:r>
              <a:rPr lang="en-US" dirty="0"/>
              <a:t>Flow networks</a:t>
            </a:r>
          </a:p>
          <a:p>
            <a:pPr lvl="1"/>
            <a:r>
              <a:rPr lang="en-US" dirty="0"/>
              <a:t>NP-completeness</a:t>
            </a:r>
          </a:p>
          <a:p>
            <a:pPr lvl="1"/>
            <a:r>
              <a:rPr lang="en-US" dirty="0"/>
              <a:t>Approximation algorithms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p:txBody>
          <a:bodyPr>
            <a:normAutofit/>
          </a:bodyPr>
          <a:lstStyle/>
          <a:p>
            <a:r>
              <a:rPr lang="en-US" dirty="0"/>
              <a:t>Finish Assignment 7</a:t>
            </a:r>
          </a:p>
          <a:p>
            <a:pPr lvl="1"/>
            <a:r>
              <a:rPr lang="en-US" b="1" dirty="0"/>
              <a:t>Due Wednesday by midnight</a:t>
            </a:r>
            <a:endParaRPr lang="en-US" dirty="0"/>
          </a:p>
          <a:p>
            <a:r>
              <a:rPr lang="en-US" dirty="0"/>
              <a:t>Review chapters 7, 8, and 11</a:t>
            </a:r>
          </a:p>
          <a:p>
            <a:r>
              <a:rPr lang="en-US" dirty="0"/>
              <a:t>Final exam:</a:t>
            </a:r>
          </a:p>
          <a:p>
            <a:pPr lvl="1"/>
            <a:r>
              <a:rPr lang="en-US" dirty="0"/>
              <a:t>Friday, April 24, 2026</a:t>
            </a:r>
          </a:p>
          <a:p>
            <a:pPr lvl="1"/>
            <a:r>
              <a:rPr lang="en-US" dirty="0"/>
              <a:t>10:15 a.m. – 12:15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Recurrence Relations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7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 and conquer</a:t>
            </a:r>
          </a:p>
        </p:txBody>
      </p:sp>
      <p:sp>
        <p:nvSpPr>
          <p:cNvPr id="3" name="Content Placeholder 2"/>
          <p:cNvSpPr>
            <a:spLocks noGrp="1"/>
          </p:cNvSpPr>
          <p:nvPr>
            <p:ph idx="1"/>
          </p:nvPr>
        </p:nvSpPr>
        <p:spPr/>
        <p:txBody>
          <a:bodyPr>
            <a:normAutofit/>
          </a:bodyPr>
          <a:lstStyle/>
          <a:p>
            <a:r>
              <a:rPr lang="en-US" b="1" dirty="0"/>
              <a:t>Divide and conquer</a:t>
            </a:r>
            <a:r>
              <a:rPr lang="en-US" dirty="0"/>
              <a:t> algorithms are ones in which we divide a problem into parts and recursively solve each part</a:t>
            </a:r>
          </a:p>
          <a:p>
            <a:r>
              <a:rPr lang="en-US" dirty="0"/>
              <a:t>Then, we do some work to combine the solutions to each part into a final solution</a:t>
            </a:r>
          </a:p>
          <a:p>
            <a:r>
              <a:rPr lang="en-US" dirty="0"/>
              <a:t>Divide and conquer algorithms are often simple</a:t>
            </a:r>
          </a:p>
          <a:p>
            <a:r>
              <a:rPr lang="en-US" dirty="0"/>
              <a:t>However, their running time can be challenging to compute because recursion is involved</a:t>
            </a:r>
          </a:p>
        </p:txBody>
      </p:sp>
    </p:spTree>
    <p:extLst>
      <p:ext uri="{BB962C8B-B14F-4D97-AF65-F5344CB8AC3E}">
        <p14:creationId xmlns:p14="http://schemas.microsoft.com/office/powerpoint/2010/main" val="54450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5613</TotalTime>
  <Words>4227</Words>
  <Application>Microsoft Office PowerPoint</Application>
  <PresentationFormat>Widescreen</PresentationFormat>
  <Paragraphs>652</Paragraphs>
  <Slides>79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Calibri</vt:lpstr>
      <vt:lpstr>Cambria Math</vt:lpstr>
      <vt:lpstr>Corbel</vt:lpstr>
      <vt:lpstr>Courier New</vt:lpstr>
      <vt:lpstr>Symbol</vt:lpstr>
      <vt:lpstr>Wingdings</vt:lpstr>
      <vt:lpstr>Wingdings 2</vt:lpstr>
      <vt:lpstr>Wingdings 3</vt:lpstr>
      <vt:lpstr>Module</vt:lpstr>
      <vt:lpstr>COMP 4500</vt:lpstr>
      <vt:lpstr>Last time</vt:lpstr>
      <vt:lpstr>Questions?</vt:lpstr>
      <vt:lpstr>Assignment 7</vt:lpstr>
      <vt:lpstr>Logical warmup</vt:lpstr>
      <vt:lpstr>Review</vt:lpstr>
      <vt:lpstr>Final exam</vt:lpstr>
      <vt:lpstr>Recurrence Relations</vt:lpstr>
      <vt:lpstr>Divide and conquer</vt:lpstr>
      <vt:lpstr>Mergesort algorithm</vt:lpstr>
      <vt:lpstr>Time for mergesort</vt:lpstr>
      <vt:lpstr>Intuition about mergesort recursion</vt:lpstr>
      <vt:lpstr>Recursively defined sequences</vt:lpstr>
      <vt:lpstr>Finding explicit formulas by iteration</vt:lpstr>
      <vt:lpstr>Employing outside formulas</vt:lpstr>
      <vt:lpstr>Further recurrence relations</vt:lpstr>
      <vt:lpstr>Converting to summation</vt:lpstr>
      <vt:lpstr>Final bound</vt:lpstr>
      <vt:lpstr>Counting Inversions</vt:lpstr>
      <vt:lpstr>Ranking similarity</vt:lpstr>
      <vt:lpstr>Minimum and maximum inversions</vt:lpstr>
      <vt:lpstr>Visualization of inversions</vt:lpstr>
      <vt:lpstr>Can we do better than O(n^2)?</vt:lpstr>
      <vt:lpstr>Merge-and-Count(A, B)</vt:lpstr>
      <vt:lpstr>Sort-and-Count(L)</vt:lpstr>
      <vt:lpstr>Running time</vt:lpstr>
      <vt:lpstr>Closest Pair of Points</vt:lpstr>
      <vt:lpstr>Closest pair of points</vt:lpstr>
      <vt:lpstr>Designing the algorithm</vt:lpstr>
      <vt:lpstr>Divide</vt:lpstr>
      <vt:lpstr>Divide points</vt:lpstr>
      <vt:lpstr>… and …</vt:lpstr>
      <vt:lpstr>… conquer!</vt:lpstr>
      <vt:lpstr>Divide points</vt:lpstr>
      <vt:lpstr>Running time</vt:lpstr>
      <vt:lpstr>Integer Multiplication</vt:lpstr>
      <vt:lpstr>We need a trick</vt:lpstr>
      <vt:lpstr>Running time</vt:lpstr>
      <vt:lpstr>Master Theorem</vt:lpstr>
      <vt:lpstr>Basic form of the Master Theorem</vt:lpstr>
      <vt:lpstr>Case 1</vt:lpstr>
      <vt:lpstr>Case 2</vt:lpstr>
      <vt:lpstr>Case 3</vt:lpstr>
      <vt:lpstr>Example Problems</vt:lpstr>
      <vt:lpstr>Recursive sequence example</vt:lpstr>
      <vt:lpstr>Sample master theorem problem</vt:lpstr>
      <vt:lpstr>Dynamic Programming</vt:lpstr>
      <vt:lpstr>Weighted interval scheduling</vt:lpstr>
      <vt:lpstr>Notation</vt:lpstr>
      <vt:lpstr>Designing the algorithm</vt:lpstr>
      <vt:lpstr>p(j) examples</vt:lpstr>
      <vt:lpstr>Iterative solution to find value  of weighted interval scheduling</vt:lpstr>
      <vt:lpstr>Algorithm for solution</vt:lpstr>
      <vt:lpstr>Why is this dynamic programming?</vt:lpstr>
      <vt:lpstr>Informal guidelines</vt:lpstr>
      <vt:lpstr>Subset sum</vt:lpstr>
      <vt:lpstr>A new recurrence</vt:lpstr>
      <vt:lpstr>Subset-Sum(n,W)</vt:lpstr>
      <vt:lpstr>What does that look like?</vt:lpstr>
      <vt:lpstr>Table M of OPT values</vt:lpstr>
      <vt:lpstr>Running time</vt:lpstr>
      <vt:lpstr>Subset sum example</vt:lpstr>
      <vt:lpstr>Table to fill in</vt:lpstr>
      <vt:lpstr>Knapsack</vt:lpstr>
      <vt:lpstr>An easy extension</vt:lpstr>
      <vt:lpstr>Knapsack example</vt:lpstr>
      <vt:lpstr>Fill in the table</vt:lpstr>
      <vt:lpstr>Alignment</vt:lpstr>
      <vt:lpstr>Alignment cost</vt:lpstr>
      <vt:lpstr>Formulating the recurrence</vt:lpstr>
      <vt:lpstr>Now what?</vt:lpstr>
      <vt:lpstr>Alignment(X,Y)</vt:lpstr>
      <vt:lpstr>Table A of OPT values</vt:lpstr>
      <vt:lpstr>Sequence alignment example</vt:lpstr>
      <vt:lpstr>Fill in the table</vt:lpstr>
      <vt:lpstr>Ticket Out the Door</vt:lpstr>
      <vt:lpstr>Upcoming</vt:lpstr>
      <vt:lpstr>Next time…</vt:lpstr>
      <vt:lpstr>Reminders</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CS121</dc:title>
  <dc:creator>your username</dc:creator>
  <cp:lastModifiedBy>Wittman, Barry</cp:lastModifiedBy>
  <cp:revision>709</cp:revision>
  <dcterms:created xsi:type="dcterms:W3CDTF">2009-08-24T20:26:10Z</dcterms:created>
  <dcterms:modified xsi:type="dcterms:W3CDTF">2026-04-20T15:13:34Z</dcterms:modified>
</cp:coreProperties>
</file>